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8" r:id="rId7"/>
    <p:sldId id="261" r:id="rId8"/>
    <p:sldId id="260" r:id="rId9"/>
    <p:sldId id="269" r:id="rId10"/>
    <p:sldId id="271" r:id="rId11"/>
    <p:sldId id="270" r:id="rId12"/>
    <p:sldId id="266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553"/>
    <a:srgbClr val="7BEBD8"/>
    <a:srgbClr val="8335E5"/>
    <a:srgbClr val="6B8DE1"/>
    <a:srgbClr val="6C92E1"/>
    <a:srgbClr val="6313DC"/>
    <a:srgbClr val="1E3ADA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52" autoAdjust="0"/>
  </p:normalViewPr>
  <p:slideViewPr>
    <p:cSldViewPr snapToGrid="0" showGuides="1">
      <p:cViewPr>
        <p:scale>
          <a:sx n="86" d="100"/>
          <a:sy n="86" d="100"/>
        </p:scale>
        <p:origin x="90" y="-76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78963-FF62-49ED-92FC-58079CEF14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F379C4-4F23-4265-ABF6-0E60F39F0B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ANALYSE</a:t>
          </a:r>
        </a:p>
      </dgm:t>
    </dgm:pt>
    <dgm:pt modelId="{C46C6670-3215-4C85-83A1-73F95186D0F8}" type="parTrans" cxnId="{74344756-5B9F-4834-A198-1D0483729F50}">
      <dgm:prSet/>
      <dgm:spPr/>
      <dgm:t>
        <a:bodyPr/>
        <a:lstStyle/>
        <a:p>
          <a:endParaRPr lang="en-US"/>
        </a:p>
      </dgm:t>
    </dgm:pt>
    <dgm:pt modelId="{8416C22B-7B75-4752-85A6-BD7A070F7FED}" type="sibTrans" cxnId="{74344756-5B9F-4834-A198-1D0483729F50}">
      <dgm:prSet/>
      <dgm:spPr/>
      <dgm:t>
        <a:bodyPr/>
        <a:lstStyle/>
        <a:p>
          <a:endParaRPr lang="en-US"/>
        </a:p>
      </dgm:t>
    </dgm:pt>
    <dgm:pt modelId="{63B1099F-BE8C-4AB9-971C-35DB6F50584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PROCEDURE</a:t>
          </a:r>
          <a:endParaRPr lang="en-US" dirty="0"/>
        </a:p>
      </dgm:t>
    </dgm:pt>
    <dgm:pt modelId="{3AD1F612-03A1-4F7E-876A-F23585CCAFA2}" type="parTrans" cxnId="{117116BA-1E6E-4106-B9F5-3289209F2332}">
      <dgm:prSet/>
      <dgm:spPr/>
      <dgm:t>
        <a:bodyPr/>
        <a:lstStyle/>
        <a:p>
          <a:endParaRPr lang="en-US"/>
        </a:p>
      </dgm:t>
    </dgm:pt>
    <dgm:pt modelId="{74258B73-7908-454F-9023-15901EFC0B52}" type="sibTrans" cxnId="{117116BA-1E6E-4106-B9F5-3289209F2332}">
      <dgm:prSet/>
      <dgm:spPr/>
      <dgm:t>
        <a:bodyPr/>
        <a:lstStyle/>
        <a:p>
          <a:endParaRPr lang="en-US"/>
        </a:p>
      </dgm:t>
    </dgm:pt>
    <dgm:pt modelId="{F5397232-5365-494B-AFB9-B6455F7C8D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PROTOCOLE</a:t>
          </a:r>
          <a:endParaRPr lang="en-US" dirty="0"/>
        </a:p>
      </dgm:t>
    </dgm:pt>
    <dgm:pt modelId="{B57E0436-B827-45AD-A7DA-F48BE1EB8B27}" type="parTrans" cxnId="{2170C227-010E-4DDC-9DC7-D67C79AC3756}">
      <dgm:prSet/>
      <dgm:spPr/>
      <dgm:t>
        <a:bodyPr/>
        <a:lstStyle/>
        <a:p>
          <a:endParaRPr lang="en-US"/>
        </a:p>
      </dgm:t>
    </dgm:pt>
    <dgm:pt modelId="{EB4015E6-A708-4E2A-9DE6-136F1F2C4B4A}" type="sibTrans" cxnId="{2170C227-010E-4DDC-9DC7-D67C79AC3756}">
      <dgm:prSet/>
      <dgm:spPr/>
      <dgm:t>
        <a:bodyPr/>
        <a:lstStyle/>
        <a:p>
          <a:endParaRPr lang="en-US"/>
        </a:p>
      </dgm:t>
    </dgm:pt>
    <dgm:pt modelId="{963E75DA-9A03-4A29-AB31-11466C7DD1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COMMUNICATION</a:t>
          </a:r>
          <a:endParaRPr lang="en-US" dirty="0"/>
        </a:p>
      </dgm:t>
    </dgm:pt>
    <dgm:pt modelId="{9708713F-56A4-4D90-A643-81975DEB87AE}" type="parTrans" cxnId="{49B53AF2-C0CC-4E38-B741-C730C32230F1}">
      <dgm:prSet/>
      <dgm:spPr/>
      <dgm:t>
        <a:bodyPr/>
        <a:lstStyle/>
        <a:p>
          <a:endParaRPr lang="en-US"/>
        </a:p>
      </dgm:t>
    </dgm:pt>
    <dgm:pt modelId="{03F40990-2821-42FB-A4B4-A608091A7449}" type="sibTrans" cxnId="{49B53AF2-C0CC-4E38-B741-C730C32230F1}">
      <dgm:prSet/>
      <dgm:spPr/>
      <dgm:t>
        <a:bodyPr/>
        <a:lstStyle/>
        <a:p>
          <a:endParaRPr lang="en-US"/>
        </a:p>
      </dgm:t>
    </dgm:pt>
    <dgm:pt modelId="{3B5CE6CE-95E4-4A46-AC7C-689EB5D6D3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Contact D’URGENCE</a:t>
          </a:r>
        </a:p>
      </dgm:t>
    </dgm:pt>
    <dgm:pt modelId="{0E416307-11C5-4242-AF41-9DBD5C747F61}" type="parTrans" cxnId="{388149D7-AFB6-4763-A84D-4B1F2957AC76}">
      <dgm:prSet/>
      <dgm:spPr/>
      <dgm:t>
        <a:bodyPr/>
        <a:lstStyle/>
        <a:p>
          <a:endParaRPr lang="fr-FR"/>
        </a:p>
      </dgm:t>
    </dgm:pt>
    <dgm:pt modelId="{743B2374-851D-415F-A7E5-769B40B08CD1}" type="sibTrans" cxnId="{388149D7-AFB6-4763-A84D-4B1F2957AC76}">
      <dgm:prSet/>
      <dgm:spPr/>
      <dgm:t>
        <a:bodyPr/>
        <a:lstStyle/>
        <a:p>
          <a:endParaRPr lang="fr-FR"/>
        </a:p>
      </dgm:t>
    </dgm:pt>
    <dgm:pt modelId="{BCB01B50-6F3E-4E81-AC12-F1EAEEFF3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BILAN post crise</a:t>
          </a:r>
        </a:p>
      </dgm:t>
    </dgm:pt>
    <dgm:pt modelId="{4441E917-687F-45AB-A6F9-8478BE1B3CAB}" type="parTrans" cxnId="{358866FA-698E-43D5-92AC-676AE27D617F}">
      <dgm:prSet/>
      <dgm:spPr/>
      <dgm:t>
        <a:bodyPr/>
        <a:lstStyle/>
        <a:p>
          <a:endParaRPr lang="fr-FR"/>
        </a:p>
      </dgm:t>
    </dgm:pt>
    <dgm:pt modelId="{9B655ECB-537B-4646-B945-7BABAC913744}" type="sibTrans" cxnId="{358866FA-698E-43D5-92AC-676AE27D617F}">
      <dgm:prSet/>
      <dgm:spPr/>
      <dgm:t>
        <a:bodyPr/>
        <a:lstStyle/>
        <a:p>
          <a:endParaRPr lang="fr-FR"/>
        </a:p>
      </dgm:t>
    </dgm:pt>
    <dgm:pt modelId="{2EE496D3-316E-4C95-A5CF-58D79E7B1FEB}" type="pres">
      <dgm:prSet presAssocID="{1B378963-FF62-49ED-92FC-58079CEF14C3}" presName="root" presStyleCnt="0">
        <dgm:presLayoutVars>
          <dgm:dir/>
          <dgm:resizeHandles val="exact"/>
        </dgm:presLayoutVars>
      </dgm:prSet>
      <dgm:spPr/>
    </dgm:pt>
    <dgm:pt modelId="{64B71AF7-76CE-43B7-A229-3EEB0A2BEB3A}" type="pres">
      <dgm:prSet presAssocID="{E6F379C4-4F23-4265-ABF6-0E60F39F0BA5}" presName="compNode" presStyleCnt="0"/>
      <dgm:spPr/>
    </dgm:pt>
    <dgm:pt modelId="{3F044A14-1FB7-48AB-9498-E5E8E012EFDF}" type="pres">
      <dgm:prSet presAssocID="{E6F379C4-4F23-4265-ABF6-0E60F39F0BA5}" presName="iconBgRect" presStyleLbl="bgShp" presStyleIdx="0" presStyleCnt="6"/>
      <dgm:spPr/>
    </dgm:pt>
    <dgm:pt modelId="{C713B1D1-FD5B-4453-A871-70B54D9E6919}" type="pres">
      <dgm:prSet presAssocID="{E6F379C4-4F23-4265-ABF6-0E60F39F0BA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ques"/>
        </a:ext>
      </dgm:extLst>
    </dgm:pt>
    <dgm:pt modelId="{2B8367B1-B81C-4DCD-9D87-E08D655D6B15}" type="pres">
      <dgm:prSet presAssocID="{E6F379C4-4F23-4265-ABF6-0E60F39F0BA5}" presName="spaceRect" presStyleCnt="0"/>
      <dgm:spPr/>
    </dgm:pt>
    <dgm:pt modelId="{D919B630-9D47-4150-9DD2-67D23CD6DC16}" type="pres">
      <dgm:prSet presAssocID="{E6F379C4-4F23-4265-ABF6-0E60F39F0BA5}" presName="textRect" presStyleLbl="revTx" presStyleIdx="0" presStyleCnt="6">
        <dgm:presLayoutVars>
          <dgm:chMax val="1"/>
          <dgm:chPref val="1"/>
        </dgm:presLayoutVars>
      </dgm:prSet>
      <dgm:spPr/>
    </dgm:pt>
    <dgm:pt modelId="{392FDB05-56D4-4531-94DD-B8EA70C67E55}" type="pres">
      <dgm:prSet presAssocID="{8416C22B-7B75-4752-85A6-BD7A070F7FED}" presName="sibTrans" presStyleCnt="0"/>
      <dgm:spPr/>
    </dgm:pt>
    <dgm:pt modelId="{6F66CAA4-6D76-47FD-9ED2-9D6A11A41693}" type="pres">
      <dgm:prSet presAssocID="{63B1099F-BE8C-4AB9-971C-35DB6F50584C}" presName="compNode" presStyleCnt="0"/>
      <dgm:spPr/>
    </dgm:pt>
    <dgm:pt modelId="{5FAE14FD-70AB-48E6-8408-6FAF86404284}" type="pres">
      <dgm:prSet presAssocID="{63B1099F-BE8C-4AB9-971C-35DB6F50584C}" presName="iconBgRect" presStyleLbl="bgShp" presStyleIdx="1" presStyleCnt="6"/>
      <dgm:spPr/>
    </dgm:pt>
    <dgm:pt modelId="{7F07EE8A-B629-4744-B3FA-96D99D8E9F81}" type="pres">
      <dgm:prSet presAssocID="{63B1099F-BE8C-4AB9-971C-35DB6F50584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ux de travail"/>
        </a:ext>
      </dgm:extLst>
    </dgm:pt>
    <dgm:pt modelId="{84F2767C-56AD-4A68-B87C-B5B7D1DAAC2A}" type="pres">
      <dgm:prSet presAssocID="{63B1099F-BE8C-4AB9-971C-35DB6F50584C}" presName="spaceRect" presStyleCnt="0"/>
      <dgm:spPr/>
    </dgm:pt>
    <dgm:pt modelId="{11202246-7451-4F72-9AB9-40D1714BD54D}" type="pres">
      <dgm:prSet presAssocID="{63B1099F-BE8C-4AB9-971C-35DB6F50584C}" presName="textRect" presStyleLbl="revTx" presStyleIdx="1" presStyleCnt="6">
        <dgm:presLayoutVars>
          <dgm:chMax val="1"/>
          <dgm:chPref val="1"/>
        </dgm:presLayoutVars>
      </dgm:prSet>
      <dgm:spPr/>
    </dgm:pt>
    <dgm:pt modelId="{F8A48E7E-F0E6-475A-9EFA-4F7E491F6F4F}" type="pres">
      <dgm:prSet presAssocID="{74258B73-7908-454F-9023-15901EFC0B52}" presName="sibTrans" presStyleCnt="0"/>
      <dgm:spPr/>
    </dgm:pt>
    <dgm:pt modelId="{420AF62F-E5A0-4721-AE09-8CC1CD4159C0}" type="pres">
      <dgm:prSet presAssocID="{F5397232-5365-494B-AFB9-B6455F7C8D52}" presName="compNode" presStyleCnt="0"/>
      <dgm:spPr/>
    </dgm:pt>
    <dgm:pt modelId="{242CCCA0-5F81-48F0-8F53-DBA2CD048D6F}" type="pres">
      <dgm:prSet presAssocID="{F5397232-5365-494B-AFB9-B6455F7C8D52}" presName="iconBgRect" presStyleLbl="bgShp" presStyleIdx="2" presStyleCnt="6"/>
      <dgm:spPr/>
    </dgm:pt>
    <dgm:pt modelId="{67360B75-69D2-40AB-A2BC-6ABAD39FECDA}" type="pres">
      <dgm:prSet presAssocID="{F5397232-5365-494B-AFB9-B6455F7C8D5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64A08723-6608-4ABF-A1F6-151143E42ED3}" type="pres">
      <dgm:prSet presAssocID="{F5397232-5365-494B-AFB9-B6455F7C8D52}" presName="spaceRect" presStyleCnt="0"/>
      <dgm:spPr/>
    </dgm:pt>
    <dgm:pt modelId="{F8602234-20F4-4E33-B7A8-D6C0BC8F9905}" type="pres">
      <dgm:prSet presAssocID="{F5397232-5365-494B-AFB9-B6455F7C8D52}" presName="textRect" presStyleLbl="revTx" presStyleIdx="2" presStyleCnt="6">
        <dgm:presLayoutVars>
          <dgm:chMax val="1"/>
          <dgm:chPref val="1"/>
        </dgm:presLayoutVars>
      </dgm:prSet>
      <dgm:spPr/>
    </dgm:pt>
    <dgm:pt modelId="{B294773E-815E-4D99-AF23-F08784C3DE5F}" type="pres">
      <dgm:prSet presAssocID="{EB4015E6-A708-4E2A-9DE6-136F1F2C4B4A}" presName="sibTrans" presStyleCnt="0"/>
      <dgm:spPr/>
    </dgm:pt>
    <dgm:pt modelId="{B33036E5-8552-44A4-9350-10C0DE47AB1A}" type="pres">
      <dgm:prSet presAssocID="{963E75DA-9A03-4A29-AB31-11466C7DD106}" presName="compNode" presStyleCnt="0"/>
      <dgm:spPr/>
    </dgm:pt>
    <dgm:pt modelId="{C4E8313D-D2CC-4E72-9F0C-2E7CBF1DD69D}" type="pres">
      <dgm:prSet presAssocID="{963E75DA-9A03-4A29-AB31-11466C7DD106}" presName="iconBgRect" presStyleLbl="bgShp" presStyleIdx="3" presStyleCnt="6"/>
      <dgm:spPr/>
    </dgm:pt>
    <dgm:pt modelId="{35D5F93D-C67A-4F85-BF3A-4117C598CBCB}" type="pres">
      <dgm:prSet presAssocID="{963E75DA-9A03-4A29-AB31-11466C7DD10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éléphone"/>
        </a:ext>
      </dgm:extLst>
    </dgm:pt>
    <dgm:pt modelId="{BD3EADC8-47BC-4596-BA57-55D5D82243D1}" type="pres">
      <dgm:prSet presAssocID="{963E75DA-9A03-4A29-AB31-11466C7DD106}" presName="spaceRect" presStyleCnt="0"/>
      <dgm:spPr/>
    </dgm:pt>
    <dgm:pt modelId="{1A080406-34BC-4ADF-AD4E-C61F59867BB6}" type="pres">
      <dgm:prSet presAssocID="{963E75DA-9A03-4A29-AB31-11466C7DD106}" presName="textRect" presStyleLbl="revTx" presStyleIdx="3" presStyleCnt="6">
        <dgm:presLayoutVars>
          <dgm:chMax val="1"/>
          <dgm:chPref val="1"/>
        </dgm:presLayoutVars>
      </dgm:prSet>
      <dgm:spPr/>
    </dgm:pt>
    <dgm:pt modelId="{6B13137A-2188-4B0F-9D77-04B734B9CF00}" type="pres">
      <dgm:prSet presAssocID="{03F40990-2821-42FB-A4B4-A608091A7449}" presName="sibTrans" presStyleCnt="0"/>
      <dgm:spPr/>
    </dgm:pt>
    <dgm:pt modelId="{91B8469D-6493-4E9C-9548-953E871CD84A}" type="pres">
      <dgm:prSet presAssocID="{3B5CE6CE-95E4-4A46-AC7C-689EB5D6D39E}" presName="compNode" presStyleCnt="0"/>
      <dgm:spPr/>
    </dgm:pt>
    <dgm:pt modelId="{42F7A4BA-22CF-455A-841D-00D606E6E593}" type="pres">
      <dgm:prSet presAssocID="{3B5CE6CE-95E4-4A46-AC7C-689EB5D6D39E}" presName="iconBgRect" presStyleLbl="bgShp" presStyleIdx="4" presStyleCnt="6"/>
      <dgm:spPr/>
    </dgm:pt>
    <dgm:pt modelId="{26C26B47-F47A-4937-8329-7427EF66722C}" type="pres">
      <dgm:prSet presAssocID="{3B5CE6CE-95E4-4A46-AC7C-689EB5D6D39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d'employé avec un remplissage uni"/>
        </a:ext>
      </dgm:extLst>
    </dgm:pt>
    <dgm:pt modelId="{892854A8-ADF6-4896-A4E1-B55CC2826B7A}" type="pres">
      <dgm:prSet presAssocID="{3B5CE6CE-95E4-4A46-AC7C-689EB5D6D39E}" presName="spaceRect" presStyleCnt="0"/>
      <dgm:spPr/>
    </dgm:pt>
    <dgm:pt modelId="{9B99F2E7-A895-4CCB-9770-8BEB16493B74}" type="pres">
      <dgm:prSet presAssocID="{3B5CE6CE-95E4-4A46-AC7C-689EB5D6D39E}" presName="textRect" presStyleLbl="revTx" presStyleIdx="4" presStyleCnt="6">
        <dgm:presLayoutVars>
          <dgm:chMax val="1"/>
          <dgm:chPref val="1"/>
        </dgm:presLayoutVars>
      </dgm:prSet>
      <dgm:spPr/>
    </dgm:pt>
    <dgm:pt modelId="{A46F40F6-FE6F-4FE0-9DB8-B1AA94738C58}" type="pres">
      <dgm:prSet presAssocID="{743B2374-851D-415F-A7E5-769B40B08CD1}" presName="sibTrans" presStyleCnt="0"/>
      <dgm:spPr/>
    </dgm:pt>
    <dgm:pt modelId="{D403E09E-F1A0-460A-B9FA-108723CF3D5E}" type="pres">
      <dgm:prSet presAssocID="{BCB01B50-6F3E-4E81-AC12-F1EAEEFF3FC3}" presName="compNode" presStyleCnt="0"/>
      <dgm:spPr/>
    </dgm:pt>
    <dgm:pt modelId="{938282A4-EBF2-4E85-8B3A-D39339B3FF6F}" type="pres">
      <dgm:prSet presAssocID="{BCB01B50-6F3E-4E81-AC12-F1EAEEFF3FC3}" presName="iconBgRect" presStyleLbl="bgShp" presStyleIdx="5" presStyleCnt="6"/>
      <dgm:spPr/>
    </dgm:pt>
    <dgm:pt modelId="{4DD0EBB9-C420-411E-B306-179809D8FABA}" type="pres">
      <dgm:prSet presAssocID="{BCB01B50-6F3E-4E81-AC12-F1EAEEFF3FC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élioration continue avec un remplissage uni"/>
        </a:ext>
      </dgm:extLst>
    </dgm:pt>
    <dgm:pt modelId="{D81CE278-EC21-4E6A-93C9-693A8BC53E7C}" type="pres">
      <dgm:prSet presAssocID="{BCB01B50-6F3E-4E81-AC12-F1EAEEFF3FC3}" presName="spaceRect" presStyleCnt="0"/>
      <dgm:spPr/>
    </dgm:pt>
    <dgm:pt modelId="{67FABC89-C060-4057-B216-AB82A8E129C1}" type="pres">
      <dgm:prSet presAssocID="{BCB01B50-6F3E-4E81-AC12-F1EAEEFF3FC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A24701-9022-44DF-9223-93FA044DE477}" type="presOf" srcId="{963E75DA-9A03-4A29-AB31-11466C7DD106}" destId="{1A080406-34BC-4ADF-AD4E-C61F59867BB6}" srcOrd="0" destOrd="0" presId="urn:microsoft.com/office/officeart/2018/5/layout/IconCircleLabelList"/>
    <dgm:cxn modelId="{8C41FA21-E9B8-495C-B534-A896EADF061E}" type="presOf" srcId="{1B378963-FF62-49ED-92FC-58079CEF14C3}" destId="{2EE496D3-316E-4C95-A5CF-58D79E7B1FEB}" srcOrd="0" destOrd="0" presId="urn:microsoft.com/office/officeart/2018/5/layout/IconCircleLabelList"/>
    <dgm:cxn modelId="{2170C227-010E-4DDC-9DC7-D67C79AC3756}" srcId="{1B378963-FF62-49ED-92FC-58079CEF14C3}" destId="{F5397232-5365-494B-AFB9-B6455F7C8D52}" srcOrd="2" destOrd="0" parTransId="{B57E0436-B827-45AD-A7DA-F48BE1EB8B27}" sibTransId="{EB4015E6-A708-4E2A-9DE6-136F1F2C4B4A}"/>
    <dgm:cxn modelId="{EB09C130-AC71-4472-865D-BD8D20EF5EAF}" type="presOf" srcId="{F5397232-5365-494B-AFB9-B6455F7C8D52}" destId="{F8602234-20F4-4E33-B7A8-D6C0BC8F9905}" srcOrd="0" destOrd="0" presId="urn:microsoft.com/office/officeart/2018/5/layout/IconCircleLabelList"/>
    <dgm:cxn modelId="{C507215F-CDFB-4BA3-92B2-CBE45589B748}" type="presOf" srcId="{BCB01B50-6F3E-4E81-AC12-F1EAEEFF3FC3}" destId="{67FABC89-C060-4057-B216-AB82A8E129C1}" srcOrd="0" destOrd="0" presId="urn:microsoft.com/office/officeart/2018/5/layout/IconCircleLabelList"/>
    <dgm:cxn modelId="{31355A51-4225-484A-95FC-4972B86BC959}" type="presOf" srcId="{63B1099F-BE8C-4AB9-971C-35DB6F50584C}" destId="{11202246-7451-4F72-9AB9-40D1714BD54D}" srcOrd="0" destOrd="0" presId="urn:microsoft.com/office/officeart/2018/5/layout/IconCircleLabelList"/>
    <dgm:cxn modelId="{74344756-5B9F-4834-A198-1D0483729F50}" srcId="{1B378963-FF62-49ED-92FC-58079CEF14C3}" destId="{E6F379C4-4F23-4265-ABF6-0E60F39F0BA5}" srcOrd="0" destOrd="0" parTransId="{C46C6670-3215-4C85-83A1-73F95186D0F8}" sibTransId="{8416C22B-7B75-4752-85A6-BD7A070F7FED}"/>
    <dgm:cxn modelId="{9161E4AC-96FD-45A3-83EE-1D3340B4A8BC}" type="presOf" srcId="{E6F379C4-4F23-4265-ABF6-0E60F39F0BA5}" destId="{D919B630-9D47-4150-9DD2-67D23CD6DC16}" srcOrd="0" destOrd="0" presId="urn:microsoft.com/office/officeart/2018/5/layout/IconCircleLabelList"/>
    <dgm:cxn modelId="{117116BA-1E6E-4106-B9F5-3289209F2332}" srcId="{1B378963-FF62-49ED-92FC-58079CEF14C3}" destId="{63B1099F-BE8C-4AB9-971C-35DB6F50584C}" srcOrd="1" destOrd="0" parTransId="{3AD1F612-03A1-4F7E-876A-F23585CCAFA2}" sibTransId="{74258B73-7908-454F-9023-15901EFC0B52}"/>
    <dgm:cxn modelId="{388149D7-AFB6-4763-A84D-4B1F2957AC76}" srcId="{1B378963-FF62-49ED-92FC-58079CEF14C3}" destId="{3B5CE6CE-95E4-4A46-AC7C-689EB5D6D39E}" srcOrd="4" destOrd="0" parTransId="{0E416307-11C5-4242-AF41-9DBD5C747F61}" sibTransId="{743B2374-851D-415F-A7E5-769B40B08CD1}"/>
    <dgm:cxn modelId="{709C49E5-1A21-4764-9C6E-B10F12406D69}" type="presOf" srcId="{3B5CE6CE-95E4-4A46-AC7C-689EB5D6D39E}" destId="{9B99F2E7-A895-4CCB-9770-8BEB16493B74}" srcOrd="0" destOrd="0" presId="urn:microsoft.com/office/officeart/2018/5/layout/IconCircleLabelList"/>
    <dgm:cxn modelId="{49B53AF2-C0CC-4E38-B741-C730C32230F1}" srcId="{1B378963-FF62-49ED-92FC-58079CEF14C3}" destId="{963E75DA-9A03-4A29-AB31-11466C7DD106}" srcOrd="3" destOrd="0" parTransId="{9708713F-56A4-4D90-A643-81975DEB87AE}" sibTransId="{03F40990-2821-42FB-A4B4-A608091A7449}"/>
    <dgm:cxn modelId="{358866FA-698E-43D5-92AC-676AE27D617F}" srcId="{1B378963-FF62-49ED-92FC-58079CEF14C3}" destId="{BCB01B50-6F3E-4E81-AC12-F1EAEEFF3FC3}" srcOrd="5" destOrd="0" parTransId="{4441E917-687F-45AB-A6F9-8478BE1B3CAB}" sibTransId="{9B655ECB-537B-4646-B945-7BABAC913744}"/>
    <dgm:cxn modelId="{78A5D130-D918-4777-8BD2-4FD41C557741}" type="presParOf" srcId="{2EE496D3-316E-4C95-A5CF-58D79E7B1FEB}" destId="{64B71AF7-76CE-43B7-A229-3EEB0A2BEB3A}" srcOrd="0" destOrd="0" presId="urn:microsoft.com/office/officeart/2018/5/layout/IconCircleLabelList"/>
    <dgm:cxn modelId="{96A6EC89-40C1-4519-94AE-3480E427B023}" type="presParOf" srcId="{64B71AF7-76CE-43B7-A229-3EEB0A2BEB3A}" destId="{3F044A14-1FB7-48AB-9498-E5E8E012EFDF}" srcOrd="0" destOrd="0" presId="urn:microsoft.com/office/officeart/2018/5/layout/IconCircleLabelList"/>
    <dgm:cxn modelId="{137AD0DD-587A-4C09-A2F5-F87C04555AF1}" type="presParOf" srcId="{64B71AF7-76CE-43B7-A229-3EEB0A2BEB3A}" destId="{C713B1D1-FD5B-4453-A871-70B54D9E6919}" srcOrd="1" destOrd="0" presId="urn:microsoft.com/office/officeart/2018/5/layout/IconCircleLabelList"/>
    <dgm:cxn modelId="{FEAE11F7-AD20-4CE6-B3AF-B6363E3401CC}" type="presParOf" srcId="{64B71AF7-76CE-43B7-A229-3EEB0A2BEB3A}" destId="{2B8367B1-B81C-4DCD-9D87-E08D655D6B15}" srcOrd="2" destOrd="0" presId="urn:microsoft.com/office/officeart/2018/5/layout/IconCircleLabelList"/>
    <dgm:cxn modelId="{73F274D9-C48D-4F65-8C6D-791D3F08C88C}" type="presParOf" srcId="{64B71AF7-76CE-43B7-A229-3EEB0A2BEB3A}" destId="{D919B630-9D47-4150-9DD2-67D23CD6DC16}" srcOrd="3" destOrd="0" presId="urn:microsoft.com/office/officeart/2018/5/layout/IconCircleLabelList"/>
    <dgm:cxn modelId="{0E3C15BF-9E99-437B-8F19-39012EB0361D}" type="presParOf" srcId="{2EE496D3-316E-4C95-A5CF-58D79E7B1FEB}" destId="{392FDB05-56D4-4531-94DD-B8EA70C67E55}" srcOrd="1" destOrd="0" presId="urn:microsoft.com/office/officeart/2018/5/layout/IconCircleLabelList"/>
    <dgm:cxn modelId="{B90C97EA-8AB6-4D75-9118-35E5F7090C24}" type="presParOf" srcId="{2EE496D3-316E-4C95-A5CF-58D79E7B1FEB}" destId="{6F66CAA4-6D76-47FD-9ED2-9D6A11A41693}" srcOrd="2" destOrd="0" presId="urn:microsoft.com/office/officeart/2018/5/layout/IconCircleLabelList"/>
    <dgm:cxn modelId="{A9AAEF5E-0271-458B-8541-B8C5B6719D0F}" type="presParOf" srcId="{6F66CAA4-6D76-47FD-9ED2-9D6A11A41693}" destId="{5FAE14FD-70AB-48E6-8408-6FAF86404284}" srcOrd="0" destOrd="0" presId="urn:microsoft.com/office/officeart/2018/5/layout/IconCircleLabelList"/>
    <dgm:cxn modelId="{73E53582-5531-4666-8727-D8FE494FAF56}" type="presParOf" srcId="{6F66CAA4-6D76-47FD-9ED2-9D6A11A41693}" destId="{7F07EE8A-B629-4744-B3FA-96D99D8E9F81}" srcOrd="1" destOrd="0" presId="urn:microsoft.com/office/officeart/2018/5/layout/IconCircleLabelList"/>
    <dgm:cxn modelId="{469C1530-BA90-40E8-B44C-AEFEACF4D927}" type="presParOf" srcId="{6F66CAA4-6D76-47FD-9ED2-9D6A11A41693}" destId="{84F2767C-56AD-4A68-B87C-B5B7D1DAAC2A}" srcOrd="2" destOrd="0" presId="urn:microsoft.com/office/officeart/2018/5/layout/IconCircleLabelList"/>
    <dgm:cxn modelId="{9774D935-8905-4384-8CCA-4C49D16DF82C}" type="presParOf" srcId="{6F66CAA4-6D76-47FD-9ED2-9D6A11A41693}" destId="{11202246-7451-4F72-9AB9-40D1714BD54D}" srcOrd="3" destOrd="0" presId="urn:microsoft.com/office/officeart/2018/5/layout/IconCircleLabelList"/>
    <dgm:cxn modelId="{80A72FB6-A8ED-44CB-9FF8-B4A4959E36FE}" type="presParOf" srcId="{2EE496D3-316E-4C95-A5CF-58D79E7B1FEB}" destId="{F8A48E7E-F0E6-475A-9EFA-4F7E491F6F4F}" srcOrd="3" destOrd="0" presId="urn:microsoft.com/office/officeart/2018/5/layout/IconCircleLabelList"/>
    <dgm:cxn modelId="{EAB1B948-1278-47D1-A5E4-0C5B1D882A99}" type="presParOf" srcId="{2EE496D3-316E-4C95-A5CF-58D79E7B1FEB}" destId="{420AF62F-E5A0-4721-AE09-8CC1CD4159C0}" srcOrd="4" destOrd="0" presId="urn:microsoft.com/office/officeart/2018/5/layout/IconCircleLabelList"/>
    <dgm:cxn modelId="{E2D9FFAC-1EEB-4760-96DB-5F4AD7C4E6A9}" type="presParOf" srcId="{420AF62F-E5A0-4721-AE09-8CC1CD4159C0}" destId="{242CCCA0-5F81-48F0-8F53-DBA2CD048D6F}" srcOrd="0" destOrd="0" presId="urn:microsoft.com/office/officeart/2018/5/layout/IconCircleLabelList"/>
    <dgm:cxn modelId="{B877C63E-828A-4995-985B-289664D5084B}" type="presParOf" srcId="{420AF62F-E5A0-4721-AE09-8CC1CD4159C0}" destId="{67360B75-69D2-40AB-A2BC-6ABAD39FECDA}" srcOrd="1" destOrd="0" presId="urn:microsoft.com/office/officeart/2018/5/layout/IconCircleLabelList"/>
    <dgm:cxn modelId="{0A49E60D-10D0-4ADD-91E5-BB4CA6813627}" type="presParOf" srcId="{420AF62F-E5A0-4721-AE09-8CC1CD4159C0}" destId="{64A08723-6608-4ABF-A1F6-151143E42ED3}" srcOrd="2" destOrd="0" presId="urn:microsoft.com/office/officeart/2018/5/layout/IconCircleLabelList"/>
    <dgm:cxn modelId="{AC3F17E7-06AC-4AC4-9DB5-2D03D5862BD3}" type="presParOf" srcId="{420AF62F-E5A0-4721-AE09-8CC1CD4159C0}" destId="{F8602234-20F4-4E33-B7A8-D6C0BC8F9905}" srcOrd="3" destOrd="0" presId="urn:microsoft.com/office/officeart/2018/5/layout/IconCircleLabelList"/>
    <dgm:cxn modelId="{EA3836F9-E081-4943-9E2D-275D35565636}" type="presParOf" srcId="{2EE496D3-316E-4C95-A5CF-58D79E7B1FEB}" destId="{B294773E-815E-4D99-AF23-F08784C3DE5F}" srcOrd="5" destOrd="0" presId="urn:microsoft.com/office/officeart/2018/5/layout/IconCircleLabelList"/>
    <dgm:cxn modelId="{D1F6EC00-29CF-4BC1-8806-BE0348438FA5}" type="presParOf" srcId="{2EE496D3-316E-4C95-A5CF-58D79E7B1FEB}" destId="{B33036E5-8552-44A4-9350-10C0DE47AB1A}" srcOrd="6" destOrd="0" presId="urn:microsoft.com/office/officeart/2018/5/layout/IconCircleLabelList"/>
    <dgm:cxn modelId="{05B35CA4-8115-4A46-9E44-658CFFADCC4D}" type="presParOf" srcId="{B33036E5-8552-44A4-9350-10C0DE47AB1A}" destId="{C4E8313D-D2CC-4E72-9F0C-2E7CBF1DD69D}" srcOrd="0" destOrd="0" presId="urn:microsoft.com/office/officeart/2018/5/layout/IconCircleLabelList"/>
    <dgm:cxn modelId="{D028A860-277A-4E62-BBDC-614BD80C15A5}" type="presParOf" srcId="{B33036E5-8552-44A4-9350-10C0DE47AB1A}" destId="{35D5F93D-C67A-4F85-BF3A-4117C598CBCB}" srcOrd="1" destOrd="0" presId="urn:microsoft.com/office/officeart/2018/5/layout/IconCircleLabelList"/>
    <dgm:cxn modelId="{0AA14804-85E3-48CD-909B-07D9354F2549}" type="presParOf" srcId="{B33036E5-8552-44A4-9350-10C0DE47AB1A}" destId="{BD3EADC8-47BC-4596-BA57-55D5D82243D1}" srcOrd="2" destOrd="0" presId="urn:microsoft.com/office/officeart/2018/5/layout/IconCircleLabelList"/>
    <dgm:cxn modelId="{8854B2F4-AC94-499B-A71F-BE5438FB3BEA}" type="presParOf" srcId="{B33036E5-8552-44A4-9350-10C0DE47AB1A}" destId="{1A080406-34BC-4ADF-AD4E-C61F59867BB6}" srcOrd="3" destOrd="0" presId="urn:microsoft.com/office/officeart/2018/5/layout/IconCircleLabelList"/>
    <dgm:cxn modelId="{3D722A73-FFC7-484A-B3C8-F6954080E38D}" type="presParOf" srcId="{2EE496D3-316E-4C95-A5CF-58D79E7B1FEB}" destId="{6B13137A-2188-4B0F-9D77-04B734B9CF00}" srcOrd="7" destOrd="0" presId="urn:microsoft.com/office/officeart/2018/5/layout/IconCircleLabelList"/>
    <dgm:cxn modelId="{72CE46D8-81D7-4503-8B46-15497571EB18}" type="presParOf" srcId="{2EE496D3-316E-4C95-A5CF-58D79E7B1FEB}" destId="{91B8469D-6493-4E9C-9548-953E871CD84A}" srcOrd="8" destOrd="0" presId="urn:microsoft.com/office/officeart/2018/5/layout/IconCircleLabelList"/>
    <dgm:cxn modelId="{CBADDAC4-1B93-41F6-BC37-036B2D4BC8FB}" type="presParOf" srcId="{91B8469D-6493-4E9C-9548-953E871CD84A}" destId="{42F7A4BA-22CF-455A-841D-00D606E6E593}" srcOrd="0" destOrd="0" presId="urn:microsoft.com/office/officeart/2018/5/layout/IconCircleLabelList"/>
    <dgm:cxn modelId="{B9C22225-96DF-4385-BC61-4A4B76F97ED4}" type="presParOf" srcId="{91B8469D-6493-4E9C-9548-953E871CD84A}" destId="{26C26B47-F47A-4937-8329-7427EF66722C}" srcOrd="1" destOrd="0" presId="urn:microsoft.com/office/officeart/2018/5/layout/IconCircleLabelList"/>
    <dgm:cxn modelId="{16BDA7AE-ADFA-4A42-B5A3-D54E57C6D977}" type="presParOf" srcId="{91B8469D-6493-4E9C-9548-953E871CD84A}" destId="{892854A8-ADF6-4896-A4E1-B55CC2826B7A}" srcOrd="2" destOrd="0" presId="urn:microsoft.com/office/officeart/2018/5/layout/IconCircleLabelList"/>
    <dgm:cxn modelId="{F8F57C5C-C42E-4745-A759-400B4941B31D}" type="presParOf" srcId="{91B8469D-6493-4E9C-9548-953E871CD84A}" destId="{9B99F2E7-A895-4CCB-9770-8BEB16493B74}" srcOrd="3" destOrd="0" presId="urn:microsoft.com/office/officeart/2018/5/layout/IconCircleLabelList"/>
    <dgm:cxn modelId="{7574DE24-7025-4EC2-B008-5FA0C8C9BFAD}" type="presParOf" srcId="{2EE496D3-316E-4C95-A5CF-58D79E7B1FEB}" destId="{A46F40F6-FE6F-4FE0-9DB8-B1AA94738C58}" srcOrd="9" destOrd="0" presId="urn:microsoft.com/office/officeart/2018/5/layout/IconCircleLabelList"/>
    <dgm:cxn modelId="{AF5E3040-F7A1-4937-8F46-910FA13872B8}" type="presParOf" srcId="{2EE496D3-316E-4C95-A5CF-58D79E7B1FEB}" destId="{D403E09E-F1A0-460A-B9FA-108723CF3D5E}" srcOrd="10" destOrd="0" presId="urn:microsoft.com/office/officeart/2018/5/layout/IconCircleLabelList"/>
    <dgm:cxn modelId="{A89C6151-FDEB-458C-9DF1-591B0010A870}" type="presParOf" srcId="{D403E09E-F1A0-460A-B9FA-108723CF3D5E}" destId="{938282A4-EBF2-4E85-8B3A-D39339B3FF6F}" srcOrd="0" destOrd="0" presId="urn:microsoft.com/office/officeart/2018/5/layout/IconCircleLabelList"/>
    <dgm:cxn modelId="{43AAA8E7-9577-421C-98C3-5597ACAB9A71}" type="presParOf" srcId="{D403E09E-F1A0-460A-B9FA-108723CF3D5E}" destId="{4DD0EBB9-C420-411E-B306-179809D8FABA}" srcOrd="1" destOrd="0" presId="urn:microsoft.com/office/officeart/2018/5/layout/IconCircleLabelList"/>
    <dgm:cxn modelId="{DEC61D19-BE87-48A2-A229-B11187C80A49}" type="presParOf" srcId="{D403E09E-F1A0-460A-B9FA-108723CF3D5E}" destId="{D81CE278-EC21-4E6A-93C9-693A8BC53E7C}" srcOrd="2" destOrd="0" presId="urn:microsoft.com/office/officeart/2018/5/layout/IconCircleLabelList"/>
    <dgm:cxn modelId="{AE074AE4-C853-4FF0-B7F2-50405617304E}" type="presParOf" srcId="{D403E09E-F1A0-460A-B9FA-108723CF3D5E}" destId="{67FABC89-C060-4057-B216-AB82A8E129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4A14-1FB7-48AB-9498-E5E8E012EFDF}">
      <dsp:nvSpPr>
        <dsp:cNvPr id="0" name=""/>
        <dsp:cNvSpPr/>
      </dsp:nvSpPr>
      <dsp:spPr>
        <a:xfrm>
          <a:off x="311379" y="1142964"/>
          <a:ext cx="969328" cy="969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3B1D1-FD5B-4453-A871-70B54D9E6919}">
      <dsp:nvSpPr>
        <dsp:cNvPr id="0" name=""/>
        <dsp:cNvSpPr/>
      </dsp:nvSpPr>
      <dsp:spPr>
        <a:xfrm>
          <a:off x="517957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9B630-9D47-4150-9DD2-67D23CD6DC16}">
      <dsp:nvSpPr>
        <dsp:cNvPr id="0" name=""/>
        <dsp:cNvSpPr/>
      </dsp:nvSpPr>
      <dsp:spPr>
        <a:xfrm>
          <a:off x="1512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 dirty="0"/>
            <a:t>ANALYSE</a:t>
          </a:r>
        </a:p>
      </dsp:txBody>
      <dsp:txXfrm>
        <a:off x="1512" y="2414215"/>
        <a:ext cx="1589062" cy="635625"/>
      </dsp:txXfrm>
    </dsp:sp>
    <dsp:sp modelId="{5FAE14FD-70AB-48E6-8408-6FAF86404284}">
      <dsp:nvSpPr>
        <dsp:cNvPr id="0" name=""/>
        <dsp:cNvSpPr/>
      </dsp:nvSpPr>
      <dsp:spPr>
        <a:xfrm>
          <a:off x="2178527" y="1142964"/>
          <a:ext cx="969328" cy="969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7EE8A-B629-4744-B3FA-96D99D8E9F81}">
      <dsp:nvSpPr>
        <dsp:cNvPr id="0" name=""/>
        <dsp:cNvSpPr/>
      </dsp:nvSpPr>
      <dsp:spPr>
        <a:xfrm>
          <a:off x="2385105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02246-7451-4F72-9AB9-40D1714BD54D}">
      <dsp:nvSpPr>
        <dsp:cNvPr id="0" name=""/>
        <dsp:cNvSpPr/>
      </dsp:nvSpPr>
      <dsp:spPr>
        <a:xfrm>
          <a:off x="1868660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 dirty="0"/>
            <a:t>PROCEDURE</a:t>
          </a:r>
          <a:endParaRPr lang="en-US" sz="1600" kern="1200" dirty="0"/>
        </a:p>
      </dsp:txBody>
      <dsp:txXfrm>
        <a:off x="1868660" y="2414215"/>
        <a:ext cx="1589062" cy="635625"/>
      </dsp:txXfrm>
    </dsp:sp>
    <dsp:sp modelId="{242CCCA0-5F81-48F0-8F53-DBA2CD048D6F}">
      <dsp:nvSpPr>
        <dsp:cNvPr id="0" name=""/>
        <dsp:cNvSpPr/>
      </dsp:nvSpPr>
      <dsp:spPr>
        <a:xfrm>
          <a:off x="4045676" y="1142964"/>
          <a:ext cx="969328" cy="969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60B75-69D2-40AB-A2BC-6ABAD39FECDA}">
      <dsp:nvSpPr>
        <dsp:cNvPr id="0" name=""/>
        <dsp:cNvSpPr/>
      </dsp:nvSpPr>
      <dsp:spPr>
        <a:xfrm>
          <a:off x="4252254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02234-20F4-4E33-B7A8-D6C0BC8F9905}">
      <dsp:nvSpPr>
        <dsp:cNvPr id="0" name=""/>
        <dsp:cNvSpPr/>
      </dsp:nvSpPr>
      <dsp:spPr>
        <a:xfrm>
          <a:off x="3735809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 dirty="0"/>
            <a:t>PROTOCOLE</a:t>
          </a:r>
          <a:endParaRPr lang="en-US" sz="1600" kern="1200" dirty="0"/>
        </a:p>
      </dsp:txBody>
      <dsp:txXfrm>
        <a:off x="3735809" y="2414215"/>
        <a:ext cx="1589062" cy="635625"/>
      </dsp:txXfrm>
    </dsp:sp>
    <dsp:sp modelId="{C4E8313D-D2CC-4E72-9F0C-2E7CBF1DD69D}">
      <dsp:nvSpPr>
        <dsp:cNvPr id="0" name=""/>
        <dsp:cNvSpPr/>
      </dsp:nvSpPr>
      <dsp:spPr>
        <a:xfrm>
          <a:off x="5912824" y="1142964"/>
          <a:ext cx="969328" cy="969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5F93D-C67A-4F85-BF3A-4117C598CBCB}">
      <dsp:nvSpPr>
        <dsp:cNvPr id="0" name=""/>
        <dsp:cNvSpPr/>
      </dsp:nvSpPr>
      <dsp:spPr>
        <a:xfrm>
          <a:off x="6119402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80406-34BC-4ADF-AD4E-C61F59867BB6}">
      <dsp:nvSpPr>
        <dsp:cNvPr id="0" name=""/>
        <dsp:cNvSpPr/>
      </dsp:nvSpPr>
      <dsp:spPr>
        <a:xfrm>
          <a:off x="5602957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kern="1200" dirty="0"/>
            <a:t>COMMUNICATION</a:t>
          </a:r>
          <a:endParaRPr lang="en-US" sz="1600" kern="1200" dirty="0"/>
        </a:p>
      </dsp:txBody>
      <dsp:txXfrm>
        <a:off x="5602957" y="2414215"/>
        <a:ext cx="1589062" cy="635625"/>
      </dsp:txXfrm>
    </dsp:sp>
    <dsp:sp modelId="{42F7A4BA-22CF-455A-841D-00D606E6E593}">
      <dsp:nvSpPr>
        <dsp:cNvPr id="0" name=""/>
        <dsp:cNvSpPr/>
      </dsp:nvSpPr>
      <dsp:spPr>
        <a:xfrm>
          <a:off x="7779973" y="1142964"/>
          <a:ext cx="969328" cy="969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26B47-F47A-4937-8329-7427EF66722C}">
      <dsp:nvSpPr>
        <dsp:cNvPr id="0" name=""/>
        <dsp:cNvSpPr/>
      </dsp:nvSpPr>
      <dsp:spPr>
        <a:xfrm>
          <a:off x="7986551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F2E7-A895-4CCB-9770-8BEB16493B74}">
      <dsp:nvSpPr>
        <dsp:cNvPr id="0" name=""/>
        <dsp:cNvSpPr/>
      </dsp:nvSpPr>
      <dsp:spPr>
        <a:xfrm>
          <a:off x="7470105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Contact D’URGENCE</a:t>
          </a:r>
        </a:p>
      </dsp:txBody>
      <dsp:txXfrm>
        <a:off x="7470105" y="2414215"/>
        <a:ext cx="1589062" cy="635625"/>
      </dsp:txXfrm>
    </dsp:sp>
    <dsp:sp modelId="{938282A4-EBF2-4E85-8B3A-D39339B3FF6F}">
      <dsp:nvSpPr>
        <dsp:cNvPr id="0" name=""/>
        <dsp:cNvSpPr/>
      </dsp:nvSpPr>
      <dsp:spPr>
        <a:xfrm>
          <a:off x="9647121" y="1142964"/>
          <a:ext cx="969328" cy="969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0EBB9-C420-411E-B306-179809D8FABA}">
      <dsp:nvSpPr>
        <dsp:cNvPr id="0" name=""/>
        <dsp:cNvSpPr/>
      </dsp:nvSpPr>
      <dsp:spPr>
        <a:xfrm>
          <a:off x="9853699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ABC89-C060-4057-B216-AB82A8E129C1}">
      <dsp:nvSpPr>
        <dsp:cNvPr id="0" name=""/>
        <dsp:cNvSpPr/>
      </dsp:nvSpPr>
      <dsp:spPr>
        <a:xfrm>
          <a:off x="9337254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BILAN post crise</a:t>
          </a:r>
        </a:p>
      </dsp:txBody>
      <dsp:txXfrm>
        <a:off x="9337254" y="2414215"/>
        <a:ext cx="1589062" cy="63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F644B1-1E87-4333-8C55-CFDD3E0AE1B5}" type="datetime1">
              <a:rPr lang="fr-FR" smtClean="0"/>
              <a:t>05/09/2023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28996C-DF1E-45F4-80FD-86472FDB1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16703-749E-46C2-B133-201898FBD47C}" type="datetime1">
              <a:rPr lang="fr-FR" smtClean="0"/>
              <a:pPr/>
              <a:t>05/09/2023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90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8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6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0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A3ECB-7E7F-4253-B6A9-87B1960CF1CC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E571F-1CDE-4493-A2DF-0D1BD101B1ED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97319-8419-4A0B-BEFF-CD6E1C57FADE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31B79-D1FC-4AE5-B3D8-ADEC4102991F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D4244-8594-471D-9700-6B9D0C9DFF09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157F01-9DA2-4A37-B86D-BF5807BDAC3F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DF6AC-3C54-455D-AE7D-DA13D23FF1E6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969DB3-7138-4135-A047-3722D040BA3A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A3D48F-53ED-411F-8624-A6DF2F2827DF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82E25-FDB2-4AD1-9F82-01EAE491A649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8DDBF-D1AA-4C34-8CA7-F23658003606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ABB09DE-AA20-4A79-8847-7BE42C585921}" type="datetime1">
              <a:rPr lang="fr-FR" noProof="0" smtClean="0"/>
              <a:t>05/09/2023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Ressources humaines : diapositive 1</a:t>
            </a:r>
          </a:p>
        </p:txBody>
      </p:sp>
      <p:grpSp>
        <p:nvGrpSpPr>
          <p:cNvPr id="56" name="Groupe 55" descr="Cette image est une icône de trois chiffres humaines connectés. ">
            <a:extLst>
              <a:ext uri="{FF2B5EF4-FFF2-40B4-BE49-F238E27FC236}">
                <a16:creationId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orme libre 35">
              <a:extLst>
                <a:ext uri="{FF2B5EF4-FFF2-40B4-BE49-F238E27FC236}">
                  <a16:creationId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58" name="Forme libre 36">
              <a:extLst>
                <a:ext uri="{FF2B5EF4-FFF2-40B4-BE49-F238E27FC236}">
                  <a16:creationId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59" name="Forme libre 37">
              <a:extLst>
                <a:ext uri="{FF2B5EF4-FFF2-40B4-BE49-F238E27FC236}">
                  <a16:creationId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60" name="Forme libre 38">
              <a:extLst>
                <a:ext uri="{FF2B5EF4-FFF2-40B4-BE49-F238E27FC236}">
                  <a16:creationId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4" name="Forme libre 39">
              <a:extLst>
                <a:ext uri="{FF2B5EF4-FFF2-40B4-BE49-F238E27FC236}">
                  <a16:creationId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5" name="Forme libre 40">
              <a:extLst>
                <a:ext uri="{FF2B5EF4-FFF2-40B4-BE49-F238E27FC236}">
                  <a16:creationId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6" name="Forme libre 41">
              <a:extLst>
                <a:ext uri="{FF2B5EF4-FFF2-40B4-BE49-F238E27FC236}">
                  <a16:creationId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7" name="Forme libre 42">
              <a:extLst>
                <a:ext uri="{FF2B5EF4-FFF2-40B4-BE49-F238E27FC236}">
                  <a16:creationId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8" name="Forme libre 43">
              <a:extLst>
                <a:ext uri="{FF2B5EF4-FFF2-40B4-BE49-F238E27FC236}">
                  <a16:creationId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Zone de texte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4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DE GESTION DE CRISE DE LA CPTS TARBES ADOUR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504344-8563-476C-9EF9-4200B272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orme libre 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D2612A-76F8-43A4-9C00-F195D9DF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674" y="338539"/>
            <a:ext cx="4438650" cy="20002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E620E3-EEA0-4652-B743-1576077CFB97}"/>
              </a:ext>
            </a:extLst>
          </p:cNvPr>
          <p:cNvSpPr txBox="1"/>
          <p:nvPr/>
        </p:nvSpPr>
        <p:spPr>
          <a:xfrm>
            <a:off x="9467732" y="6099786"/>
            <a:ext cx="249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Avril 2022</a:t>
            </a:r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62" name="Groupe 61" descr="Cette image est une main d’une femme écrivant sur une feuille de papier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orme libre 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 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9" name="Forme libre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0" name="Forme libre 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1" name="Forme libre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orme libre 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3" name="Forme libre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54" name="Forme libre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Ressources humaines : diapositive 2</a:t>
            </a:r>
          </a:p>
        </p:txBody>
      </p:sp>
      <p:sp>
        <p:nvSpPr>
          <p:cNvPr id="2" name="Zone de texte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597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auto"/>
            <a:r>
              <a:rPr lang="fr-FR" sz="2400" b="1" i="0" dirty="0">
                <a:solidFill>
                  <a:srgbClr val="03055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QU’EST-CE QU’UN PLAN DE GESTION DE CRISE ?</a:t>
            </a:r>
          </a:p>
          <a:p>
            <a:pPr algn="l" fontAlgn="auto"/>
            <a:endParaRPr lang="fr-FR" sz="2000" b="0" i="0" dirty="0">
              <a:solidFill>
                <a:srgbClr val="2A2B2C"/>
              </a:solidFill>
              <a:effectLst/>
              <a:latin typeface="gordita"/>
            </a:endParaRPr>
          </a:p>
          <a:p>
            <a:pPr algn="l" fontAlgn="auto"/>
            <a:r>
              <a:rPr lang="fr-FR" sz="2000" b="0" i="0" dirty="0">
                <a:solidFill>
                  <a:srgbClr val="2A2B2C"/>
                </a:solidFill>
                <a:effectLst/>
                <a:latin typeface="gordita"/>
              </a:rPr>
              <a:t>Un plan de gestion de crise a pour objectif de déterminer comment la CPTS tarbes-Adour réagira en cas de crise. Ce plan doit identifier les personnes qui interviendront et leurs rôles respectifs. </a:t>
            </a:r>
          </a:p>
          <a:p>
            <a:pPr algn="l" fontAlgn="auto"/>
            <a:r>
              <a:rPr lang="fr-FR" sz="2000" b="0" i="0" dirty="0">
                <a:solidFill>
                  <a:srgbClr val="2A2B2C"/>
                </a:solidFill>
                <a:effectLst/>
                <a:latin typeface="gordita"/>
              </a:rPr>
              <a:t>L’objectif d’un plan de gestion de crise est de répondre à une demande des tutelles et/ou institutions ou de leur proposer une stratégie face à un besoin urgent non prévu dans les limites des possibilités de la CPTS Tarbes-</a:t>
            </a:r>
            <a:r>
              <a:rPr lang="fr-FR" sz="2000" dirty="0">
                <a:solidFill>
                  <a:srgbClr val="2A2B2C"/>
                </a:solidFill>
                <a:latin typeface="gordita"/>
              </a:rPr>
              <a:t>A</a:t>
            </a:r>
            <a:r>
              <a:rPr lang="fr-FR" sz="2000" b="0" i="0" dirty="0">
                <a:solidFill>
                  <a:srgbClr val="2A2B2C"/>
                </a:solidFill>
                <a:effectLst/>
                <a:latin typeface="gordita"/>
              </a:rPr>
              <a:t>dour.</a:t>
            </a:r>
          </a:p>
          <a:p>
            <a:pPr rtl="0"/>
            <a:r>
              <a:rPr lang="fr-FR" sz="2000" dirty="0">
                <a:solidFill>
                  <a:srgbClr val="2A2B2C"/>
                </a:solidFill>
                <a:latin typeface="gordita"/>
                <a:cs typeface="Segoe UI" panose="020B0502040204020203" pitchFamily="34" charset="0"/>
              </a:rPr>
              <a:t>Notre expérience lors de la crise covid</a:t>
            </a:r>
          </a:p>
          <a:p>
            <a:pPr rtl="0"/>
            <a:r>
              <a:rPr lang="fr-FR" sz="2000" dirty="0">
                <a:solidFill>
                  <a:srgbClr val="2A2B2C"/>
                </a:solidFill>
                <a:latin typeface="gordita"/>
                <a:cs typeface="Segoe UI" panose="020B0502040204020203" pitchFamily="34" charset="0"/>
              </a:rPr>
              <a:t>à démontré notre capacité de réactivité et notre volonté à limiter par nos actions</a:t>
            </a:r>
          </a:p>
          <a:p>
            <a:pPr rtl="0"/>
            <a:r>
              <a:rPr lang="fr-FR" sz="2000" dirty="0">
                <a:solidFill>
                  <a:srgbClr val="2A2B2C"/>
                </a:solidFill>
                <a:latin typeface="gordita"/>
                <a:cs typeface="Segoe UI" panose="020B0502040204020203" pitchFamily="34" charset="0"/>
              </a:rPr>
              <a:t>des dysfonctionnements des parcours de soins et des acteurs effecteurs sur le bassin tarbais.</a:t>
            </a:r>
            <a:endParaRPr lang="fr-FR"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C2DCF6-F9FC-4FDB-AA29-BB80671E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9" y="643467"/>
            <a:ext cx="66125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Ressources humaines : diapositive 5</a:t>
            </a: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638C06D-F644-4B33-8858-D880F038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18" descr="Cette image est une icône représentant une interaction entre trois personnes. ">
              <a:extLst>
                <a:ext uri="{FF2B5EF4-FFF2-40B4-BE49-F238E27FC236}">
                  <a16:creationId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19" descr="Cette image est une icône de trois personnes et un symbole qui représente la connexion à internet.">
              <a:extLst>
                <a:ext uri="{FF2B5EF4-FFF2-40B4-BE49-F238E27FC236}">
                  <a16:creationId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20" descr="Cette image est une icône représentant une interaction entre trois personnes et un globe.">
              <a:extLst>
                <a:ext uri="{FF2B5EF4-FFF2-40B4-BE49-F238E27FC236}">
                  <a16:creationId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 21" descr="Cette image est une icône représentant une interaction entre quatre personnes. ">
              <a:extLst>
                <a:ext uri="{FF2B5EF4-FFF2-40B4-BE49-F238E27FC236}">
                  <a16:creationId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Zone de texte 23">
              <a:extLst>
                <a:ext uri="{FF2B5EF4-FFF2-40B4-BE49-F238E27FC236}">
                  <a16:creationId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2968376" y="3929413"/>
              <a:ext cx="8327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200" dirty="0">
                  <a:solidFill>
                    <a:schemeClr val="bg1"/>
                  </a:solidFill>
                </a:rPr>
                <a:t>CPTS</a:t>
              </a:r>
            </a:p>
          </p:txBody>
        </p: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Ovale 309">
                <a:extLst>
                  <a:ext uri="{FF2B5EF4-FFF2-40B4-BE49-F238E27FC236}">
                    <a16:creationId xmlns:a16="http://schemas.microsoft.com/office/drawing/2014/main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2" name="Forme libre 310">
                <a:extLst>
                  <a:ext uri="{FF2B5EF4-FFF2-40B4-BE49-F238E27FC236}">
                    <a16:creationId xmlns:a16="http://schemas.microsoft.com/office/drawing/2014/main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3" name="Ovale 311">
                <a:extLst>
                  <a:ext uri="{FF2B5EF4-FFF2-40B4-BE49-F238E27FC236}">
                    <a16:creationId xmlns:a16="http://schemas.microsoft.com/office/drawing/2014/main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4" name="Forme libre 312">
                <a:extLst>
                  <a:ext uri="{FF2B5EF4-FFF2-40B4-BE49-F238E27FC236}">
                    <a16:creationId xmlns:a16="http://schemas.microsoft.com/office/drawing/2014/main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5" name="Ovale 313">
                <a:extLst>
                  <a:ext uri="{FF2B5EF4-FFF2-40B4-BE49-F238E27FC236}">
                    <a16:creationId xmlns:a16="http://schemas.microsoft.com/office/drawing/2014/main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6" name="Forme libre 314">
                <a:extLst>
                  <a:ext uri="{FF2B5EF4-FFF2-40B4-BE49-F238E27FC236}">
                    <a16:creationId xmlns:a16="http://schemas.microsoft.com/office/drawing/2014/main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7" name="Ovale 315">
                <a:extLst>
                  <a:ext uri="{FF2B5EF4-FFF2-40B4-BE49-F238E27FC236}">
                    <a16:creationId xmlns:a16="http://schemas.microsoft.com/office/drawing/2014/main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8" name="Forme libre 316">
                <a:extLst>
                  <a:ext uri="{FF2B5EF4-FFF2-40B4-BE49-F238E27FC236}">
                    <a16:creationId xmlns:a16="http://schemas.microsoft.com/office/drawing/2014/main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99" name="Ovale 317">
                <a:extLst>
                  <a:ext uri="{FF2B5EF4-FFF2-40B4-BE49-F238E27FC236}">
                    <a16:creationId xmlns:a16="http://schemas.microsoft.com/office/drawing/2014/main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00" name="Forme libre 318">
                <a:extLst>
                  <a:ext uri="{FF2B5EF4-FFF2-40B4-BE49-F238E27FC236}">
                    <a16:creationId xmlns:a16="http://schemas.microsoft.com/office/drawing/2014/main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01" name="Forme libre 319">
                <a:extLst>
                  <a:ext uri="{FF2B5EF4-FFF2-40B4-BE49-F238E27FC236}">
                    <a16:creationId xmlns:a16="http://schemas.microsoft.com/office/drawing/2014/main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02" name="Ligne 320">
                <a:extLst>
                  <a:ext uri="{FF2B5EF4-FFF2-40B4-BE49-F238E27FC236}">
                    <a16:creationId xmlns:a16="http://schemas.microsoft.com/office/drawing/2014/main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Forme libre 49">
                <a:extLst>
                  <a:ext uri="{FF2B5EF4-FFF2-40B4-BE49-F238E27FC236}">
                    <a16:creationId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6" name="Forme libre 50">
                <a:extLst>
                  <a:ext uri="{FF2B5EF4-FFF2-40B4-BE49-F238E27FC236}">
                    <a16:creationId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7" name="Ovale 51">
                <a:extLst>
                  <a:ext uri="{FF2B5EF4-FFF2-40B4-BE49-F238E27FC236}">
                    <a16:creationId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8" name="Forme libre 52">
                <a:extLst>
                  <a:ext uri="{FF2B5EF4-FFF2-40B4-BE49-F238E27FC236}">
                    <a16:creationId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9" name="Forme libre 53">
                <a:extLst>
                  <a:ext uri="{FF2B5EF4-FFF2-40B4-BE49-F238E27FC236}">
                    <a16:creationId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0" name="Forme libre 54">
                <a:extLst>
                  <a:ext uri="{FF2B5EF4-FFF2-40B4-BE49-F238E27FC236}">
                    <a16:creationId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1" name="Ovale 55">
                <a:extLst>
                  <a:ext uri="{FF2B5EF4-FFF2-40B4-BE49-F238E27FC236}">
                    <a16:creationId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2" name="Forme libre 56">
                <a:extLst>
                  <a:ext uri="{FF2B5EF4-FFF2-40B4-BE49-F238E27FC236}">
                    <a16:creationId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3" name="Forme libre 57">
                <a:extLst>
                  <a:ext uri="{FF2B5EF4-FFF2-40B4-BE49-F238E27FC236}">
                    <a16:creationId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4" name="Forme libre 58">
                <a:extLst>
                  <a:ext uri="{FF2B5EF4-FFF2-40B4-BE49-F238E27FC236}">
                    <a16:creationId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5" name="Ovale 59">
                <a:extLst>
                  <a:ext uri="{FF2B5EF4-FFF2-40B4-BE49-F238E27FC236}">
                    <a16:creationId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6" name="Forme libre 60">
                <a:extLst>
                  <a:ext uri="{FF2B5EF4-FFF2-40B4-BE49-F238E27FC236}">
                    <a16:creationId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7" name="Ligne 61">
                <a:extLst>
                  <a:ext uri="{FF2B5EF4-FFF2-40B4-BE49-F238E27FC236}">
                    <a16:creationId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88" name="Ligne 62">
                <a:extLst>
                  <a:ext uri="{FF2B5EF4-FFF2-40B4-BE49-F238E27FC236}">
                    <a16:creationId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Ovale 268">
                <a:extLst>
                  <a:ext uri="{FF2B5EF4-FFF2-40B4-BE49-F238E27FC236}">
                    <a16:creationId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5" name="Forme libre 269">
                <a:extLst>
                  <a:ext uri="{FF2B5EF4-FFF2-40B4-BE49-F238E27FC236}">
                    <a16:creationId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6" name="Ovale 270">
                <a:extLst>
                  <a:ext uri="{FF2B5EF4-FFF2-40B4-BE49-F238E27FC236}">
                    <a16:creationId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7" name="Forme libre 271">
                <a:extLst>
                  <a:ext uri="{FF2B5EF4-FFF2-40B4-BE49-F238E27FC236}">
                    <a16:creationId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8" name="Ovale 272">
                <a:extLst>
                  <a:ext uri="{FF2B5EF4-FFF2-40B4-BE49-F238E27FC236}">
                    <a16:creationId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9" name="Forme libre 273">
                <a:extLst>
                  <a:ext uri="{FF2B5EF4-FFF2-40B4-BE49-F238E27FC236}">
                    <a16:creationId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0" name="Forme libre 274">
                <a:extLst>
                  <a:ext uri="{FF2B5EF4-FFF2-40B4-BE49-F238E27FC236}">
                    <a16:creationId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1" name="Forme libre 275">
                <a:extLst>
                  <a:ext uri="{FF2B5EF4-FFF2-40B4-BE49-F238E27FC236}">
                    <a16:creationId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72" name="Forme libre 276">
                <a:extLst>
                  <a:ext uri="{FF2B5EF4-FFF2-40B4-BE49-F238E27FC236}">
                    <a16:creationId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63" name="Rectangle 62" descr="Cette image est de trois cercles qui se chevauchent.   ">
              <a:extLst>
                <a:ext uri="{FF2B5EF4-FFF2-40B4-BE49-F238E27FC236}">
                  <a16:creationId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561225" y="4571423"/>
              <a:ext cx="1260332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Collectivités</a:t>
              </a:r>
            </a:p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Partenaires</a:t>
              </a:r>
            </a:p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Ordres et </a:t>
              </a:r>
              <a:r>
                <a:rPr lang="fr-FR" sz="1600" i="1" dirty="0" err="1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urps</a:t>
              </a:r>
              <a:endParaRPr lang="fr-FR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Forme libre 258">
                <a:extLst>
                  <a:ext uri="{FF2B5EF4-FFF2-40B4-BE49-F238E27FC236}">
                    <a16:creationId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3" name="Forme libre 259">
                <a:extLst>
                  <a:ext uri="{FF2B5EF4-FFF2-40B4-BE49-F238E27FC236}">
                    <a16:creationId xmlns:a16="http://schemas.microsoft.com/office/drawing/2014/main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4" name="Forme libre 260">
                <a:extLst>
                  <a:ext uri="{FF2B5EF4-FFF2-40B4-BE49-F238E27FC236}">
                    <a16:creationId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5" name="Ligne 261">
                <a:extLst>
                  <a:ext uri="{FF2B5EF4-FFF2-40B4-BE49-F238E27FC236}">
                    <a16:creationId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6" name="Ligne 262">
                <a:extLst>
                  <a:ext uri="{FF2B5EF4-FFF2-40B4-BE49-F238E27FC236}">
                    <a16:creationId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7" name="Ligne 263">
                <a:extLst>
                  <a:ext uri="{FF2B5EF4-FFF2-40B4-BE49-F238E27FC236}">
                    <a16:creationId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8" name="Ovale 264">
                <a:extLst>
                  <a:ext uri="{FF2B5EF4-FFF2-40B4-BE49-F238E27FC236}">
                    <a16:creationId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59" name="Ovale 265">
                <a:extLst>
                  <a:ext uri="{FF2B5EF4-FFF2-40B4-BE49-F238E27FC236}">
                    <a16:creationId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0" name="Ovale 266">
                <a:extLst>
                  <a:ext uri="{FF2B5EF4-FFF2-40B4-BE49-F238E27FC236}">
                    <a16:creationId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61" name="Forme libre 267">
                <a:extLst>
                  <a:ext uri="{FF2B5EF4-FFF2-40B4-BE49-F238E27FC236}">
                    <a16:creationId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954471" y="4371635"/>
              <a:ext cx="1260332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REFERENT CPTS de la gestion de la crise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664345" y="1327755"/>
              <a:ext cx="1488516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GOUVERNANCE</a:t>
              </a:r>
            </a:p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Ars/Préfecture</a:t>
              </a:r>
            </a:p>
            <a:p>
              <a:pPr algn="ctr" rtl="0"/>
              <a:r>
                <a:rPr lang="fr-FR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Cpam </a:t>
              </a:r>
            </a:p>
          </p:txBody>
        </p:sp>
      </p:grp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e 123">
            <a:extLst>
              <a:ext uri="{FF2B5EF4-FFF2-40B4-BE49-F238E27FC236}">
                <a16:creationId xmlns:a16="http://schemas.microsoft.com/office/drawing/2014/main" id="{0B8C9A86-3574-4A2E-BC62-481A2BE7F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8" name="Rectangle : Coins arrondis 117">
            <a:extLst>
              <a:ext uri="{FF2B5EF4-FFF2-40B4-BE49-F238E27FC236}">
                <a16:creationId xmlns:a16="http://schemas.microsoft.com/office/drawing/2014/main" id="{A21B85DB-181D-46E7-A9DF-F92B1DF0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7" name="Zone de texte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7313768" y="1459746"/>
            <a:ext cx="4295136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fr-FR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RESSOURCES TERRITORIALES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7302458" y="2474981"/>
            <a:ext cx="3536195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En lien permanent avec la gouvernance territoriale, le référent gestion de crise organise la coordination de la structure dédiée.</a:t>
            </a:r>
          </a:p>
        </p:txBody>
      </p:sp>
      <p:grpSp>
        <p:nvGrpSpPr>
          <p:cNvPr id="206" name="Groupe 205" descr="Cette image est une icône représentant 1 personne en interaction avec trois personnes. ">
            <a:extLst>
              <a:ext uri="{FF2B5EF4-FFF2-40B4-BE49-F238E27FC236}">
                <a16:creationId xmlns:a16="http://schemas.microsoft.com/office/drawing/2014/main" id="{23348E2E-A7EF-4B89-8F8D-D88C5354E9D5}"/>
              </a:ext>
            </a:extLst>
          </p:cNvPr>
          <p:cNvGrpSpPr/>
          <p:nvPr/>
        </p:nvGrpSpPr>
        <p:grpSpPr>
          <a:xfrm>
            <a:off x="7319810" y="3566010"/>
            <a:ext cx="3067397" cy="492443"/>
            <a:chOff x="7999616" y="3566010"/>
            <a:chExt cx="3067397" cy="492443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2488295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MAILS DE LA GOUVERNANCE</a:t>
              </a:r>
            </a:p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</a:p>
          </p:txBody>
        </p: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Ovale 309">
                <a:extLst>
                  <a:ext uri="{FF2B5EF4-FFF2-40B4-BE49-F238E27FC236}">
                    <a16:creationId xmlns:a16="http://schemas.microsoft.com/office/drawing/2014/main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Forme libre 310">
                <a:extLst>
                  <a:ext uri="{FF2B5EF4-FFF2-40B4-BE49-F238E27FC236}">
                    <a16:creationId xmlns:a16="http://schemas.microsoft.com/office/drawing/2014/main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Ovale 311">
                <a:extLst>
                  <a:ext uri="{FF2B5EF4-FFF2-40B4-BE49-F238E27FC236}">
                    <a16:creationId xmlns:a16="http://schemas.microsoft.com/office/drawing/2014/main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Forme libre 312">
                <a:extLst>
                  <a:ext uri="{FF2B5EF4-FFF2-40B4-BE49-F238E27FC236}">
                    <a16:creationId xmlns:a16="http://schemas.microsoft.com/office/drawing/2014/main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Ovale 313">
                <a:extLst>
                  <a:ext uri="{FF2B5EF4-FFF2-40B4-BE49-F238E27FC236}">
                    <a16:creationId xmlns:a16="http://schemas.microsoft.com/office/drawing/2014/main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Forme libre 314">
                <a:extLst>
                  <a:ext uri="{FF2B5EF4-FFF2-40B4-BE49-F238E27FC236}">
                    <a16:creationId xmlns:a16="http://schemas.microsoft.com/office/drawing/2014/main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Ovale 315">
                <a:extLst>
                  <a:ext uri="{FF2B5EF4-FFF2-40B4-BE49-F238E27FC236}">
                    <a16:creationId xmlns:a16="http://schemas.microsoft.com/office/drawing/2014/main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Forme libre 316">
                <a:extLst>
                  <a:ext uri="{FF2B5EF4-FFF2-40B4-BE49-F238E27FC236}">
                    <a16:creationId xmlns:a16="http://schemas.microsoft.com/office/drawing/2014/main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Ovale 317">
                <a:extLst>
                  <a:ext uri="{FF2B5EF4-FFF2-40B4-BE49-F238E27FC236}">
                    <a16:creationId xmlns:a16="http://schemas.microsoft.com/office/drawing/2014/main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Forme libre 318">
                <a:extLst>
                  <a:ext uri="{FF2B5EF4-FFF2-40B4-BE49-F238E27FC236}">
                    <a16:creationId xmlns:a16="http://schemas.microsoft.com/office/drawing/2014/main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orme libre 319">
                <a:extLst>
                  <a:ext uri="{FF2B5EF4-FFF2-40B4-BE49-F238E27FC236}">
                    <a16:creationId xmlns:a16="http://schemas.microsoft.com/office/drawing/2014/main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Ligne 320">
                <a:extLst>
                  <a:ext uri="{FF2B5EF4-FFF2-40B4-BE49-F238E27FC236}">
                    <a16:creationId xmlns:a16="http://schemas.microsoft.com/office/drawing/2014/main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Groupe 204" descr="Cette image est une icône représentant une interaction entre trois personnes. ">
            <a:extLst>
              <a:ext uri="{FF2B5EF4-FFF2-40B4-BE49-F238E27FC236}">
                <a16:creationId xmlns:a16="http://schemas.microsoft.com/office/drawing/2014/main" id="{45696519-F308-4262-9DC5-C541B866A807}"/>
              </a:ext>
            </a:extLst>
          </p:cNvPr>
          <p:cNvGrpSpPr/>
          <p:nvPr/>
        </p:nvGrpSpPr>
        <p:grpSpPr>
          <a:xfrm>
            <a:off x="7311873" y="4554108"/>
            <a:ext cx="3075334" cy="492443"/>
            <a:chOff x="7991679" y="4554108"/>
            <a:chExt cx="3075334" cy="492443"/>
          </a:xfrm>
        </p:grpSpPr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Forme libre 49">
                <a:extLst>
                  <a:ext uri="{FF2B5EF4-FFF2-40B4-BE49-F238E27FC236}">
                    <a16:creationId xmlns:a16="http://schemas.microsoft.com/office/drawing/2014/main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Forme libre 50">
                <a:extLst>
                  <a:ext uri="{FF2B5EF4-FFF2-40B4-BE49-F238E27FC236}">
                    <a16:creationId xmlns:a16="http://schemas.microsoft.com/office/drawing/2014/main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Ovale 51">
                <a:extLst>
                  <a:ext uri="{FF2B5EF4-FFF2-40B4-BE49-F238E27FC236}">
                    <a16:creationId xmlns:a16="http://schemas.microsoft.com/office/drawing/2014/main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Forme libre 52">
                <a:extLst>
                  <a:ext uri="{FF2B5EF4-FFF2-40B4-BE49-F238E27FC236}">
                    <a16:creationId xmlns:a16="http://schemas.microsoft.com/office/drawing/2014/main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Forme libre 53">
                <a:extLst>
                  <a:ext uri="{FF2B5EF4-FFF2-40B4-BE49-F238E27FC236}">
                    <a16:creationId xmlns:a16="http://schemas.microsoft.com/office/drawing/2014/main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Forme libre 54">
                <a:extLst>
                  <a:ext uri="{FF2B5EF4-FFF2-40B4-BE49-F238E27FC236}">
                    <a16:creationId xmlns:a16="http://schemas.microsoft.com/office/drawing/2014/main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Ovale 55">
                <a:extLst>
                  <a:ext uri="{FF2B5EF4-FFF2-40B4-BE49-F238E27FC236}">
                    <a16:creationId xmlns:a16="http://schemas.microsoft.com/office/drawing/2014/main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Forme libre 56">
                <a:extLst>
                  <a:ext uri="{FF2B5EF4-FFF2-40B4-BE49-F238E27FC236}">
                    <a16:creationId xmlns:a16="http://schemas.microsoft.com/office/drawing/2014/main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Forme libre 57">
                <a:extLst>
                  <a:ext uri="{FF2B5EF4-FFF2-40B4-BE49-F238E27FC236}">
                    <a16:creationId xmlns:a16="http://schemas.microsoft.com/office/drawing/2014/main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Forme libre 58">
                <a:extLst>
                  <a:ext uri="{FF2B5EF4-FFF2-40B4-BE49-F238E27FC236}">
                    <a16:creationId xmlns:a16="http://schemas.microsoft.com/office/drawing/2014/main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Ovale 59">
                <a:extLst>
                  <a:ext uri="{FF2B5EF4-FFF2-40B4-BE49-F238E27FC236}">
                    <a16:creationId xmlns:a16="http://schemas.microsoft.com/office/drawing/2014/main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Forme libre 60">
                <a:extLst>
                  <a:ext uri="{FF2B5EF4-FFF2-40B4-BE49-F238E27FC236}">
                    <a16:creationId xmlns:a16="http://schemas.microsoft.com/office/drawing/2014/main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Ligne 61">
                <a:extLst>
                  <a:ext uri="{FF2B5EF4-FFF2-40B4-BE49-F238E27FC236}">
                    <a16:creationId xmlns:a16="http://schemas.microsoft.com/office/drawing/2014/main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Ligne 62">
                <a:extLst>
                  <a:ext uri="{FF2B5EF4-FFF2-40B4-BE49-F238E27FC236}">
                    <a16:creationId xmlns:a16="http://schemas.microsoft.com/office/drawing/2014/main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522F3F9-ECF0-4D2A-9244-1942DCB20E98}"/>
                </a:ext>
              </a:extLst>
            </p:cNvPr>
            <p:cNvSpPr/>
            <p:nvPr/>
          </p:nvSpPr>
          <p:spPr>
            <a:xfrm>
              <a:off x="8578718" y="4554108"/>
              <a:ext cx="2488295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MAILS CPTS : coordinateur + bureau</a:t>
              </a:r>
            </a:p>
          </p:txBody>
        </p:sp>
      </p:grpSp>
      <p:grpSp>
        <p:nvGrpSpPr>
          <p:cNvPr id="204" name="Groupe 203" descr="Cette image est une icône de trois personnes et un symbole qui représente la connexion à internet. ">
            <a:extLst>
              <a:ext uri="{FF2B5EF4-FFF2-40B4-BE49-F238E27FC236}">
                <a16:creationId xmlns:a16="http://schemas.microsoft.com/office/drawing/2014/main" id="{BCE3CAEB-5C3F-4903-9D74-1EC0A2984EE9}"/>
              </a:ext>
            </a:extLst>
          </p:cNvPr>
          <p:cNvGrpSpPr/>
          <p:nvPr/>
        </p:nvGrpSpPr>
        <p:grpSpPr>
          <a:xfrm>
            <a:off x="7319810" y="5542207"/>
            <a:ext cx="3067397" cy="492443"/>
            <a:chOff x="7999616" y="5542207"/>
            <a:chExt cx="3067397" cy="492443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Ovale 268">
                <a:extLst>
                  <a:ext uri="{FF2B5EF4-FFF2-40B4-BE49-F238E27FC236}">
                    <a16:creationId xmlns:a16="http://schemas.microsoft.com/office/drawing/2014/main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Forme libre 269">
                <a:extLst>
                  <a:ext uri="{FF2B5EF4-FFF2-40B4-BE49-F238E27FC236}">
                    <a16:creationId xmlns:a16="http://schemas.microsoft.com/office/drawing/2014/main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Ovale 270">
                <a:extLst>
                  <a:ext uri="{FF2B5EF4-FFF2-40B4-BE49-F238E27FC236}">
                    <a16:creationId xmlns:a16="http://schemas.microsoft.com/office/drawing/2014/main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Forme libre 271">
                <a:extLst>
                  <a:ext uri="{FF2B5EF4-FFF2-40B4-BE49-F238E27FC236}">
                    <a16:creationId xmlns:a16="http://schemas.microsoft.com/office/drawing/2014/main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Ovale 272">
                <a:extLst>
                  <a:ext uri="{FF2B5EF4-FFF2-40B4-BE49-F238E27FC236}">
                    <a16:creationId xmlns:a16="http://schemas.microsoft.com/office/drawing/2014/main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Forme libre 273">
                <a:extLst>
                  <a:ext uri="{FF2B5EF4-FFF2-40B4-BE49-F238E27FC236}">
                    <a16:creationId xmlns:a16="http://schemas.microsoft.com/office/drawing/2014/main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Forme libre 274">
                <a:extLst>
                  <a:ext uri="{FF2B5EF4-FFF2-40B4-BE49-F238E27FC236}">
                    <a16:creationId xmlns:a16="http://schemas.microsoft.com/office/drawing/2014/main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Forme libre 275">
                <a:extLst>
                  <a:ext uri="{FF2B5EF4-FFF2-40B4-BE49-F238E27FC236}">
                    <a16:creationId xmlns:a16="http://schemas.microsoft.com/office/drawing/2014/main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Forme libre 276">
                <a:extLst>
                  <a:ext uri="{FF2B5EF4-FFF2-40B4-BE49-F238E27FC236}">
                    <a16:creationId xmlns:a16="http://schemas.microsoft.com/office/drawing/2014/main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MAILS COLLECTIVITES, ORDRES ET PARTENAIRES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Ressources humaines : diapositive 4</a:t>
            </a:r>
          </a:p>
        </p:txBody>
      </p:sp>
      <p:grpSp>
        <p:nvGrpSpPr>
          <p:cNvPr id="345" name="Groupe 344">
            <a:extLst>
              <a:ext uri="{FF2B5EF4-FFF2-40B4-BE49-F238E27FC236}">
                <a16:creationId xmlns:a16="http://schemas.microsoft.com/office/drawing/2014/main" id="{E6D6E19C-DE46-4402-8CBF-17BB9545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3987" y="537999"/>
            <a:ext cx="4284026" cy="764075"/>
            <a:chOff x="9379627" y="4410753"/>
            <a:chExt cx="2371352" cy="764075"/>
          </a:xfrm>
        </p:grpSpPr>
        <p:sp>
          <p:nvSpPr>
            <p:cNvPr id="346" name="Zone de texte 345">
              <a:extLst>
                <a:ext uri="{FF2B5EF4-FFF2-40B4-BE49-F238E27FC236}">
                  <a16:creationId xmlns:a16="http://schemas.microsoft.com/office/drawing/2014/main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STRATÉGIE AU SEIN DE LA CPTS :</a:t>
              </a: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Référents gestion de crise CPTS : </a:t>
              </a:r>
            </a:p>
            <a:p>
              <a:pPr algn="ctr"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Dr Pierre Mesthé et Carole Lahens</a:t>
              </a:r>
            </a:p>
          </p:txBody>
        </p:sp>
      </p:grpSp>
      <p:grpSp>
        <p:nvGrpSpPr>
          <p:cNvPr id="40" name="Groupe 39" descr="Cette image est une icône représentant 1 personne interaction avec trois personnes. ">
            <a:extLst>
              <a:ext uri="{FF2B5EF4-FFF2-40B4-BE49-F238E27FC236}">
                <a16:creationId xmlns:a16="http://schemas.microsoft.com/office/drawing/2014/main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Ovale 26">
              <a:extLst>
                <a:ext uri="{FF2B5EF4-FFF2-40B4-BE49-F238E27FC236}">
                  <a16:creationId xmlns:a16="http://schemas.microsoft.com/office/drawing/2014/main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Ovale 309">
                <a:extLst>
                  <a:ext uri="{FF2B5EF4-FFF2-40B4-BE49-F238E27FC236}">
                    <a16:creationId xmlns:a16="http://schemas.microsoft.com/office/drawing/2014/main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55" name="Forme libre 310">
                <a:extLst>
                  <a:ext uri="{FF2B5EF4-FFF2-40B4-BE49-F238E27FC236}">
                    <a16:creationId xmlns:a16="http://schemas.microsoft.com/office/drawing/2014/main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56" name="Ovale 311">
                <a:extLst>
                  <a:ext uri="{FF2B5EF4-FFF2-40B4-BE49-F238E27FC236}">
                    <a16:creationId xmlns:a16="http://schemas.microsoft.com/office/drawing/2014/main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57" name="Forme libre 312">
                <a:extLst>
                  <a:ext uri="{FF2B5EF4-FFF2-40B4-BE49-F238E27FC236}">
                    <a16:creationId xmlns:a16="http://schemas.microsoft.com/office/drawing/2014/main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58" name="Ovale 313">
                <a:extLst>
                  <a:ext uri="{FF2B5EF4-FFF2-40B4-BE49-F238E27FC236}">
                    <a16:creationId xmlns:a16="http://schemas.microsoft.com/office/drawing/2014/main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59" name="Forme libre 314">
                <a:extLst>
                  <a:ext uri="{FF2B5EF4-FFF2-40B4-BE49-F238E27FC236}">
                    <a16:creationId xmlns:a16="http://schemas.microsoft.com/office/drawing/2014/main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0" name="Ovale 315">
                <a:extLst>
                  <a:ext uri="{FF2B5EF4-FFF2-40B4-BE49-F238E27FC236}">
                    <a16:creationId xmlns:a16="http://schemas.microsoft.com/office/drawing/2014/main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1" name="Forme libre 316">
                <a:extLst>
                  <a:ext uri="{FF2B5EF4-FFF2-40B4-BE49-F238E27FC236}">
                    <a16:creationId xmlns:a16="http://schemas.microsoft.com/office/drawing/2014/main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2" name="Ovale 317">
                <a:extLst>
                  <a:ext uri="{FF2B5EF4-FFF2-40B4-BE49-F238E27FC236}">
                    <a16:creationId xmlns:a16="http://schemas.microsoft.com/office/drawing/2014/main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3" name="Forme libre 318">
                <a:extLst>
                  <a:ext uri="{FF2B5EF4-FFF2-40B4-BE49-F238E27FC236}">
                    <a16:creationId xmlns:a16="http://schemas.microsoft.com/office/drawing/2014/main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4" name="Forme libre 319">
                <a:extLst>
                  <a:ext uri="{FF2B5EF4-FFF2-40B4-BE49-F238E27FC236}">
                    <a16:creationId xmlns:a16="http://schemas.microsoft.com/office/drawing/2014/main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5" name="Ligne 320">
                <a:extLst>
                  <a:ext uri="{FF2B5EF4-FFF2-40B4-BE49-F238E27FC236}">
                    <a16:creationId xmlns:a16="http://schemas.microsoft.com/office/drawing/2014/main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9CDDA2C-6FA4-497B-A320-3ED782990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4723" y="2164807"/>
            <a:ext cx="2982397" cy="1026303"/>
            <a:chOff x="570131" y="2203556"/>
            <a:chExt cx="3198180" cy="1026303"/>
          </a:xfrm>
        </p:grpSpPr>
        <p:sp>
          <p:nvSpPr>
            <p:cNvPr id="340" name="Zone de texte 339">
              <a:extLst>
                <a:ext uri="{FF2B5EF4-FFF2-40B4-BE49-F238E27FC236}">
                  <a16:creationId xmlns:a16="http://schemas.microsoft.com/office/drawing/2014/main" id="{246A1BD9-59BD-467C-9A84-D6A5E4382773}"/>
                </a:ext>
              </a:extLst>
            </p:cNvPr>
            <p:cNvSpPr txBox="1"/>
            <p:nvPr/>
          </p:nvSpPr>
          <p:spPr>
            <a:xfrm>
              <a:off x="786405" y="2203556"/>
              <a:ext cx="298190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1.STRATÉGIE </a:t>
              </a:r>
            </a:p>
            <a:p>
              <a:pPr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RESSOURCES HUMAINES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94EDD4C-FB3C-4D67-A0E0-448BE5307678}"/>
                </a:ext>
              </a:extLst>
            </p:cNvPr>
            <p:cNvSpPr/>
            <p:nvPr/>
          </p:nvSpPr>
          <p:spPr>
            <a:xfrm>
              <a:off x="570131" y="2737416"/>
              <a:ext cx="2197604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Identifier le référent adapté/type de crise</a:t>
              </a:r>
            </a:p>
          </p:txBody>
        </p:sp>
      </p:grpSp>
      <p:grpSp>
        <p:nvGrpSpPr>
          <p:cNvPr id="41" name="Groupe 40" descr="Cette image est une icône représentant une interaction entre trois personnes. ">
            <a:extLst>
              <a:ext uri="{FF2B5EF4-FFF2-40B4-BE49-F238E27FC236}">
                <a16:creationId xmlns:a16="http://schemas.microsoft.com/office/drawing/2014/main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Forme libre 25">
              <a:extLst>
                <a:ext uri="{FF2B5EF4-FFF2-40B4-BE49-F238E27FC236}">
                  <a16:creationId xmlns:a16="http://schemas.microsoft.com/office/drawing/2014/main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Forme libre 49">
                <a:extLst>
                  <a:ext uri="{FF2B5EF4-FFF2-40B4-BE49-F238E27FC236}">
                    <a16:creationId xmlns:a16="http://schemas.microsoft.com/office/drawing/2014/main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8" name="Forme libre 50">
                <a:extLst>
                  <a:ext uri="{FF2B5EF4-FFF2-40B4-BE49-F238E27FC236}">
                    <a16:creationId xmlns:a16="http://schemas.microsoft.com/office/drawing/2014/main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69" name="Ovale 51">
                <a:extLst>
                  <a:ext uri="{FF2B5EF4-FFF2-40B4-BE49-F238E27FC236}">
                    <a16:creationId xmlns:a16="http://schemas.microsoft.com/office/drawing/2014/main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0" name="Forme libre 52">
                <a:extLst>
                  <a:ext uri="{FF2B5EF4-FFF2-40B4-BE49-F238E27FC236}">
                    <a16:creationId xmlns:a16="http://schemas.microsoft.com/office/drawing/2014/main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1" name="Forme libre 53">
                <a:extLst>
                  <a:ext uri="{FF2B5EF4-FFF2-40B4-BE49-F238E27FC236}">
                    <a16:creationId xmlns:a16="http://schemas.microsoft.com/office/drawing/2014/main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2" name="Forme libre 54">
                <a:extLst>
                  <a:ext uri="{FF2B5EF4-FFF2-40B4-BE49-F238E27FC236}">
                    <a16:creationId xmlns:a16="http://schemas.microsoft.com/office/drawing/2014/main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3" name="Ovale 55">
                <a:extLst>
                  <a:ext uri="{FF2B5EF4-FFF2-40B4-BE49-F238E27FC236}">
                    <a16:creationId xmlns:a16="http://schemas.microsoft.com/office/drawing/2014/main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4" name="Forme libre 56">
                <a:extLst>
                  <a:ext uri="{FF2B5EF4-FFF2-40B4-BE49-F238E27FC236}">
                    <a16:creationId xmlns:a16="http://schemas.microsoft.com/office/drawing/2014/main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5" name="Forme libre 57">
                <a:extLst>
                  <a:ext uri="{FF2B5EF4-FFF2-40B4-BE49-F238E27FC236}">
                    <a16:creationId xmlns:a16="http://schemas.microsoft.com/office/drawing/2014/main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6" name="Forme libre 58">
                <a:extLst>
                  <a:ext uri="{FF2B5EF4-FFF2-40B4-BE49-F238E27FC236}">
                    <a16:creationId xmlns:a16="http://schemas.microsoft.com/office/drawing/2014/main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7" name="Ovale 59">
                <a:extLst>
                  <a:ext uri="{FF2B5EF4-FFF2-40B4-BE49-F238E27FC236}">
                    <a16:creationId xmlns:a16="http://schemas.microsoft.com/office/drawing/2014/main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8" name="Forme libre 60">
                <a:extLst>
                  <a:ext uri="{FF2B5EF4-FFF2-40B4-BE49-F238E27FC236}">
                    <a16:creationId xmlns:a16="http://schemas.microsoft.com/office/drawing/2014/main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79" name="Ligne 61">
                <a:extLst>
                  <a:ext uri="{FF2B5EF4-FFF2-40B4-BE49-F238E27FC236}">
                    <a16:creationId xmlns:a16="http://schemas.microsoft.com/office/drawing/2014/main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80" name="Ligne 62">
                <a:extLst>
                  <a:ext uri="{FF2B5EF4-FFF2-40B4-BE49-F238E27FC236}">
                    <a16:creationId xmlns:a16="http://schemas.microsoft.com/office/drawing/2014/main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39" name="Groupe 38" descr="Cette image est une icône représentant une interaction entre trois personnes. ">
            <a:extLst>
              <a:ext uri="{FF2B5EF4-FFF2-40B4-BE49-F238E27FC236}">
                <a16:creationId xmlns:a16="http://schemas.microsoft.com/office/drawing/2014/main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Forme libre 27">
              <a:extLst>
                <a:ext uri="{FF2B5EF4-FFF2-40B4-BE49-F238E27FC236}">
                  <a16:creationId xmlns:a16="http://schemas.microsoft.com/office/drawing/2014/main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213" name="Groupe 212">
              <a:extLst>
                <a:ext uri="{FF2B5EF4-FFF2-40B4-BE49-F238E27FC236}">
                  <a16:creationId xmlns:a16="http://schemas.microsoft.com/office/drawing/2014/main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Forme libre 49">
                <a:extLst>
                  <a:ext uri="{FF2B5EF4-FFF2-40B4-BE49-F238E27FC236}">
                    <a16:creationId xmlns:a16="http://schemas.microsoft.com/office/drawing/2014/main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5" name="Forme libre 50">
                <a:extLst>
                  <a:ext uri="{FF2B5EF4-FFF2-40B4-BE49-F238E27FC236}">
                    <a16:creationId xmlns:a16="http://schemas.microsoft.com/office/drawing/2014/main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6" name="Ovale 51">
                <a:extLst>
                  <a:ext uri="{FF2B5EF4-FFF2-40B4-BE49-F238E27FC236}">
                    <a16:creationId xmlns:a16="http://schemas.microsoft.com/office/drawing/2014/main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7" name="Forme libre 52">
                <a:extLst>
                  <a:ext uri="{FF2B5EF4-FFF2-40B4-BE49-F238E27FC236}">
                    <a16:creationId xmlns:a16="http://schemas.microsoft.com/office/drawing/2014/main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8" name="Forme libre 53">
                <a:extLst>
                  <a:ext uri="{FF2B5EF4-FFF2-40B4-BE49-F238E27FC236}">
                    <a16:creationId xmlns:a16="http://schemas.microsoft.com/office/drawing/2014/main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9" name="Forme libre 54">
                <a:extLst>
                  <a:ext uri="{FF2B5EF4-FFF2-40B4-BE49-F238E27FC236}">
                    <a16:creationId xmlns:a16="http://schemas.microsoft.com/office/drawing/2014/main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0" name="Ovale 55">
                <a:extLst>
                  <a:ext uri="{FF2B5EF4-FFF2-40B4-BE49-F238E27FC236}">
                    <a16:creationId xmlns:a16="http://schemas.microsoft.com/office/drawing/2014/main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1" name="Forme libre 56">
                <a:extLst>
                  <a:ext uri="{FF2B5EF4-FFF2-40B4-BE49-F238E27FC236}">
                    <a16:creationId xmlns:a16="http://schemas.microsoft.com/office/drawing/2014/main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2" name="Forme libre 57">
                <a:extLst>
                  <a:ext uri="{FF2B5EF4-FFF2-40B4-BE49-F238E27FC236}">
                    <a16:creationId xmlns:a16="http://schemas.microsoft.com/office/drawing/2014/main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3" name="Forme libre 58">
                <a:extLst>
                  <a:ext uri="{FF2B5EF4-FFF2-40B4-BE49-F238E27FC236}">
                    <a16:creationId xmlns:a16="http://schemas.microsoft.com/office/drawing/2014/main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4" name="Ovale 59">
                <a:extLst>
                  <a:ext uri="{FF2B5EF4-FFF2-40B4-BE49-F238E27FC236}">
                    <a16:creationId xmlns:a16="http://schemas.microsoft.com/office/drawing/2014/main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5" name="Forme libre 60">
                <a:extLst>
                  <a:ext uri="{FF2B5EF4-FFF2-40B4-BE49-F238E27FC236}">
                    <a16:creationId xmlns:a16="http://schemas.microsoft.com/office/drawing/2014/main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6" name="Ligne 61">
                <a:extLst>
                  <a:ext uri="{FF2B5EF4-FFF2-40B4-BE49-F238E27FC236}">
                    <a16:creationId xmlns:a16="http://schemas.microsoft.com/office/drawing/2014/main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27" name="Ligne 62">
                <a:extLst>
                  <a:ext uri="{FF2B5EF4-FFF2-40B4-BE49-F238E27FC236}">
                    <a16:creationId xmlns:a16="http://schemas.microsoft.com/office/drawing/2014/main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28F9A76E-D468-407E-9575-CEACF445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7068" y="2203556"/>
            <a:ext cx="1636412" cy="1542204"/>
            <a:chOff x="9655264" y="4157408"/>
            <a:chExt cx="1774736" cy="1542204"/>
          </a:xfrm>
        </p:grpSpPr>
        <p:sp>
          <p:nvSpPr>
            <p:cNvPr id="337" name="Zone de texte 336">
              <a:extLst>
                <a:ext uri="{FF2B5EF4-FFF2-40B4-BE49-F238E27FC236}">
                  <a16:creationId xmlns:a16="http://schemas.microsoft.com/office/drawing/2014/main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3. PLANIFIER LES ACTIONS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9DE6A47E-C4CC-416D-9C28-3273394521C8}"/>
                </a:ext>
              </a:extLst>
            </p:cNvPr>
            <p:cNvSpPr/>
            <p:nvPr/>
          </p:nvSpPr>
          <p:spPr>
            <a:xfrm>
              <a:off x="9655264" y="4714727"/>
              <a:ext cx="1729394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Elaboration du plan en lien permanent avec les tutelles</a:t>
              </a:r>
            </a:p>
          </p:txBody>
        </p:sp>
      </p:grpSp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6ADA542D-B2D5-4962-8376-A598260B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071" y="4157408"/>
            <a:ext cx="1846186" cy="2056875"/>
            <a:chOff x="9427758" y="4157408"/>
            <a:chExt cx="2002242" cy="2056875"/>
          </a:xfrm>
        </p:grpSpPr>
        <p:sp>
          <p:nvSpPr>
            <p:cNvPr id="343" name="Zone de texte 342">
              <a:extLst>
                <a:ext uri="{FF2B5EF4-FFF2-40B4-BE49-F238E27FC236}">
                  <a16:creationId xmlns:a16="http://schemas.microsoft.com/office/drawing/2014/main" id="{36571B2F-0463-48D1-8CC7-EA6BC8F3FB67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2. FÉDÉRER UNE ÉQUIPE</a:t>
              </a: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2BA0C149-973C-4722-BF48-FF9DE9B8BC55}"/>
                </a:ext>
              </a:extLst>
            </p:cNvPr>
            <p:cNvSpPr/>
            <p:nvPr/>
          </p:nvSpPr>
          <p:spPr>
            <a:xfrm>
              <a:off x="9427758" y="4736955"/>
              <a:ext cx="1948124" cy="147732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fr-FR" sz="1600" b="0" i="0" dirty="0">
                  <a:solidFill>
                    <a:srgbClr val="030553"/>
                  </a:solidFill>
                  <a:effectLst/>
                  <a:latin typeface="+mj-lt"/>
                </a:rPr>
                <a:t>Réunir cette équipe en amont afin que chacun connaisse les tenants et aboutissants de notre stratégie de crise</a:t>
              </a:r>
              <a:r>
                <a:rPr lang="fr-FR" sz="1600" b="0" i="0" dirty="0">
                  <a:solidFill>
                    <a:srgbClr val="2A2B2C"/>
                  </a:solidFill>
                  <a:effectLst/>
                  <a:latin typeface="gordita"/>
                </a:rPr>
                <a:t>.</a:t>
              </a:r>
              <a:endParaRPr lang="fr-FR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42" name="Groupe 41" descr="Cette image est une icône représentant une interaction entre trois personnes et un globe. ">
            <a:extLst>
              <a:ext uri="{FF2B5EF4-FFF2-40B4-BE49-F238E27FC236}">
                <a16:creationId xmlns:a16="http://schemas.microsoft.com/office/drawing/2014/main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Ovale 24">
              <a:extLst>
                <a:ext uri="{FF2B5EF4-FFF2-40B4-BE49-F238E27FC236}">
                  <a16:creationId xmlns:a16="http://schemas.microsoft.com/office/drawing/2014/main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Forme libre 258">
                <a:extLst>
                  <a:ext uri="{FF2B5EF4-FFF2-40B4-BE49-F238E27FC236}">
                    <a16:creationId xmlns:a16="http://schemas.microsoft.com/office/drawing/2014/main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3" name="Forme libre 259">
                <a:extLst>
                  <a:ext uri="{FF2B5EF4-FFF2-40B4-BE49-F238E27FC236}">
                    <a16:creationId xmlns:a16="http://schemas.microsoft.com/office/drawing/2014/main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4" name="Forme libre 260">
                <a:extLst>
                  <a:ext uri="{FF2B5EF4-FFF2-40B4-BE49-F238E27FC236}">
                    <a16:creationId xmlns:a16="http://schemas.microsoft.com/office/drawing/2014/main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5" name="Ligne 261">
                <a:extLst>
                  <a:ext uri="{FF2B5EF4-FFF2-40B4-BE49-F238E27FC236}">
                    <a16:creationId xmlns:a16="http://schemas.microsoft.com/office/drawing/2014/main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6" name="Ligne 262">
                <a:extLst>
                  <a:ext uri="{FF2B5EF4-FFF2-40B4-BE49-F238E27FC236}">
                    <a16:creationId xmlns:a16="http://schemas.microsoft.com/office/drawing/2014/main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7" name="Ligne 263">
                <a:extLst>
                  <a:ext uri="{FF2B5EF4-FFF2-40B4-BE49-F238E27FC236}">
                    <a16:creationId xmlns:a16="http://schemas.microsoft.com/office/drawing/2014/main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8" name="Ovale 264">
                <a:extLst>
                  <a:ext uri="{FF2B5EF4-FFF2-40B4-BE49-F238E27FC236}">
                    <a16:creationId xmlns:a16="http://schemas.microsoft.com/office/drawing/2014/main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199" name="Ovale 265">
                <a:extLst>
                  <a:ext uri="{FF2B5EF4-FFF2-40B4-BE49-F238E27FC236}">
                    <a16:creationId xmlns:a16="http://schemas.microsoft.com/office/drawing/2014/main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0" name="Ovale 266">
                <a:extLst>
                  <a:ext uri="{FF2B5EF4-FFF2-40B4-BE49-F238E27FC236}">
                    <a16:creationId xmlns:a16="http://schemas.microsoft.com/office/drawing/2014/main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1" name="Forme libre 267">
                <a:extLst>
                  <a:ext uri="{FF2B5EF4-FFF2-40B4-BE49-F238E27FC236}">
                    <a16:creationId xmlns:a16="http://schemas.microsoft.com/office/drawing/2014/main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27" name="Groupe 26" descr="Cette image est d’un homme vu de dos. 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Forme libre 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" name="Forme automatique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" name="Forme libre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" name="Forme libre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" name="Forme libre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Forme libre 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 : Forme 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e 37" descr="Cette image est une icône représentant une interaction entre trois personnes et un globe. ">
            <a:extLst>
              <a:ext uri="{FF2B5EF4-FFF2-40B4-BE49-F238E27FC236}">
                <a16:creationId xmlns:a16="http://schemas.microsoft.com/office/drawing/2014/main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Ovale 28">
              <a:extLst>
                <a:ext uri="{FF2B5EF4-FFF2-40B4-BE49-F238E27FC236}">
                  <a16:creationId xmlns:a16="http://schemas.microsoft.com/office/drawing/2014/main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Forme libre 258">
                <a:extLst>
                  <a:ext uri="{FF2B5EF4-FFF2-40B4-BE49-F238E27FC236}">
                    <a16:creationId xmlns:a16="http://schemas.microsoft.com/office/drawing/2014/main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4" name="Forme libre 259">
                <a:extLst>
                  <a:ext uri="{FF2B5EF4-FFF2-40B4-BE49-F238E27FC236}">
                    <a16:creationId xmlns:a16="http://schemas.microsoft.com/office/drawing/2014/main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5" name="Forme libre 260">
                <a:extLst>
                  <a:ext uri="{FF2B5EF4-FFF2-40B4-BE49-F238E27FC236}">
                    <a16:creationId xmlns:a16="http://schemas.microsoft.com/office/drawing/2014/main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6" name="Ligne 261">
                <a:extLst>
                  <a:ext uri="{FF2B5EF4-FFF2-40B4-BE49-F238E27FC236}">
                    <a16:creationId xmlns:a16="http://schemas.microsoft.com/office/drawing/2014/main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7" name="Ligne 262">
                <a:extLst>
                  <a:ext uri="{FF2B5EF4-FFF2-40B4-BE49-F238E27FC236}">
                    <a16:creationId xmlns:a16="http://schemas.microsoft.com/office/drawing/2014/main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8" name="Ligne 263">
                <a:extLst>
                  <a:ext uri="{FF2B5EF4-FFF2-40B4-BE49-F238E27FC236}">
                    <a16:creationId xmlns:a16="http://schemas.microsoft.com/office/drawing/2014/main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09" name="Ovale 264">
                <a:extLst>
                  <a:ext uri="{FF2B5EF4-FFF2-40B4-BE49-F238E27FC236}">
                    <a16:creationId xmlns:a16="http://schemas.microsoft.com/office/drawing/2014/main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0" name="Ovale 265">
                <a:extLst>
                  <a:ext uri="{FF2B5EF4-FFF2-40B4-BE49-F238E27FC236}">
                    <a16:creationId xmlns:a16="http://schemas.microsoft.com/office/drawing/2014/main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1" name="Ovale 266">
                <a:extLst>
                  <a:ext uri="{FF2B5EF4-FFF2-40B4-BE49-F238E27FC236}">
                    <a16:creationId xmlns:a16="http://schemas.microsoft.com/office/drawing/2014/main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2" name="Forme libre 267">
                <a:extLst>
                  <a:ext uri="{FF2B5EF4-FFF2-40B4-BE49-F238E27FC236}">
                    <a16:creationId xmlns:a16="http://schemas.microsoft.com/office/drawing/2014/main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64F8879-D01A-46C0-82F4-C2574F51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4371" y="4157408"/>
            <a:ext cx="1598853" cy="2061528"/>
            <a:chOff x="9695998" y="4157408"/>
            <a:chExt cx="1734002" cy="2061528"/>
          </a:xfrm>
        </p:grpSpPr>
        <p:sp>
          <p:nvSpPr>
            <p:cNvPr id="331" name="Zone de texte 330">
              <a:extLst>
                <a:ext uri="{FF2B5EF4-FFF2-40B4-BE49-F238E27FC236}">
                  <a16:creationId xmlns:a16="http://schemas.microsoft.com/office/drawing/2014/main" id="{62109C55-9EBC-4778-80D4-D55D22307915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4. REEVALUER ET COMMUNIQUER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79BDC05-BA31-44EF-B695-331F1F3CEBCA}"/>
                </a:ext>
              </a:extLst>
            </p:cNvPr>
            <p:cNvSpPr/>
            <p:nvPr/>
          </p:nvSpPr>
          <p:spPr>
            <a:xfrm>
              <a:off x="9695998" y="4987830"/>
              <a:ext cx="1729394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fr-FR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Evaluer les actions, point d’amélioration, freins et communication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3482137" y="5867076"/>
            <a:ext cx="5102251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BILAN RESSOURCES HUMAINES</a:t>
            </a:r>
          </a:p>
          <a:p>
            <a:pPr algn="ctr" rtl="0"/>
            <a:r>
              <a:rPr lang="fr-FR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Sanitaires, médico-sociales et sociales 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C98935-1C88-4E11-BAE8-BC72ED14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 DES TACHES DU PLAN DE CRISE</a:t>
            </a:r>
          </a:p>
        </p:txBody>
      </p:sp>
      <p:graphicFrame>
        <p:nvGraphicFramePr>
          <p:cNvPr id="8" name="ZoneTexte 5">
            <a:extLst>
              <a:ext uri="{FF2B5EF4-FFF2-40B4-BE49-F238E27FC236}">
                <a16:creationId xmlns:a16="http://schemas.microsoft.com/office/drawing/2014/main" id="{20A54346-5F30-6F3A-B572-73C9726A4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2210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98D95B4-628A-4387-92E1-9CF8CD9ADA41}"/>
              </a:ext>
            </a:extLst>
          </p:cNvPr>
          <p:cNvSpPr txBox="1"/>
          <p:nvPr/>
        </p:nvSpPr>
        <p:spPr>
          <a:xfrm>
            <a:off x="755374" y="5105873"/>
            <a:ext cx="1465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Décrire le risque et l’impact sur l’organisation sanitaire locale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157E51-4D45-44BD-B9FF-D9D644BCF12D}"/>
              </a:ext>
            </a:extLst>
          </p:cNvPr>
          <p:cNvSpPr txBox="1"/>
          <p:nvPr/>
        </p:nvSpPr>
        <p:spPr>
          <a:xfrm>
            <a:off x="2584172" y="5106154"/>
            <a:ext cx="16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les rôles et responsabilités de chacun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967906-8883-46A6-83AB-BC8D5D765081}"/>
              </a:ext>
            </a:extLst>
          </p:cNvPr>
          <p:cNvSpPr txBox="1"/>
          <p:nvPr/>
        </p:nvSpPr>
        <p:spPr>
          <a:xfrm>
            <a:off x="4554959" y="5105873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Déterminer si la CPTS peut agir sur cette demande : protocole d’activation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44174D-EF6A-44FA-9865-16193C98E7F0}"/>
              </a:ext>
            </a:extLst>
          </p:cNvPr>
          <p:cNvSpPr txBox="1"/>
          <p:nvPr/>
        </p:nvSpPr>
        <p:spPr>
          <a:xfrm>
            <a:off x="6302736" y="5104364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Identifier les acteurs de la CPTS et faire valider par les tutelles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31AC3B-16C5-414C-BE8A-A88C0014B17D}"/>
              </a:ext>
            </a:extLst>
          </p:cNvPr>
          <p:cNvSpPr txBox="1"/>
          <p:nvPr/>
        </p:nvSpPr>
        <p:spPr>
          <a:xfrm>
            <a:off x="8190222" y="5104364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Dresser une liste de contacts d’urgence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6DFFEC-2B25-4785-BB6D-21E5F70C1CC1}"/>
              </a:ext>
            </a:extLst>
          </p:cNvPr>
          <p:cNvSpPr txBox="1"/>
          <p:nvPr/>
        </p:nvSpPr>
        <p:spPr>
          <a:xfrm>
            <a:off x="10017889" y="5104364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Suivre et faire le bilan des réussites, des freins et des échecs</a:t>
            </a:r>
          </a:p>
        </p:txBody>
      </p:sp>
    </p:spTree>
    <p:extLst>
      <p:ext uri="{BB962C8B-B14F-4D97-AF65-F5344CB8AC3E}">
        <p14:creationId xmlns:p14="http://schemas.microsoft.com/office/powerpoint/2010/main" val="88307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9638E-227A-674B-0F6C-072DC57A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Organiser une cellule de crise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17AB20-9BE4-BA4E-0DD9-2A5A46DAABFD}"/>
              </a:ext>
            </a:extLst>
          </p:cNvPr>
          <p:cNvSpPr txBox="1"/>
          <p:nvPr/>
        </p:nvSpPr>
        <p:spPr>
          <a:xfrm>
            <a:off x="986445" y="1577213"/>
            <a:ext cx="385156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highlight>
                  <a:srgbClr val="FFFF00"/>
                </a:highlight>
              </a:rPr>
              <a:t>Qui ? </a:t>
            </a:r>
          </a:p>
          <a:p>
            <a:r>
              <a:rPr lang="fr-FR" dirty="0"/>
              <a:t>Présidents CPTS</a:t>
            </a:r>
          </a:p>
          <a:p>
            <a:r>
              <a:rPr lang="fr-FR" dirty="0"/>
              <a:t>Présidents inter CPTS</a:t>
            </a:r>
          </a:p>
          <a:p>
            <a:r>
              <a:rPr lang="fr-FR" dirty="0"/>
              <a:t>ARS/Préfecture</a:t>
            </a:r>
          </a:p>
          <a:p>
            <a:r>
              <a:rPr lang="fr-FR" dirty="0"/>
              <a:t>CPAM</a:t>
            </a:r>
          </a:p>
          <a:p>
            <a:r>
              <a:rPr lang="fr-FR" dirty="0"/>
              <a:t>GHT/ cliniques</a:t>
            </a:r>
          </a:p>
          <a:p>
            <a:r>
              <a:rPr lang="fr-FR" dirty="0"/>
              <a:t>Laboratoires de biologie médicale</a:t>
            </a:r>
          </a:p>
          <a:p>
            <a:endParaRPr lang="fr-FR" dirty="0"/>
          </a:p>
          <a:p>
            <a:r>
              <a:rPr lang="fr-FR" dirty="0"/>
              <a:t>Samu</a:t>
            </a:r>
          </a:p>
          <a:p>
            <a:r>
              <a:rPr lang="fr-FR" dirty="0"/>
              <a:t>Resapy/DAC</a:t>
            </a:r>
          </a:p>
          <a:p>
            <a:r>
              <a:rPr lang="fr-FR" dirty="0"/>
              <a:t>SDIS</a:t>
            </a:r>
          </a:p>
          <a:p>
            <a:r>
              <a:rPr lang="fr-FR" dirty="0"/>
              <a:t>Croix rouge</a:t>
            </a:r>
          </a:p>
          <a:p>
            <a:r>
              <a:rPr lang="fr-FR" dirty="0"/>
              <a:t>Sécurité civile</a:t>
            </a:r>
          </a:p>
          <a:p>
            <a:r>
              <a:rPr lang="fr-FR" dirty="0"/>
              <a:t>Police et gendarmerie nationale</a:t>
            </a:r>
          </a:p>
          <a:p>
            <a:r>
              <a:rPr lang="fr-FR" dirty="0"/>
              <a:t>Collectivités territoriales</a:t>
            </a:r>
          </a:p>
          <a:p>
            <a:r>
              <a:rPr lang="fr-FR" dirty="0"/>
              <a:t>Médecine travail, médecine scolaire</a:t>
            </a:r>
          </a:p>
          <a:p>
            <a:r>
              <a:rPr lang="fr-FR" dirty="0"/>
              <a:t>Élus</a:t>
            </a:r>
          </a:p>
          <a:p>
            <a:r>
              <a:rPr lang="fr-FR" dirty="0"/>
              <a:t>Services com ville, département</a:t>
            </a:r>
          </a:p>
          <a:p>
            <a:r>
              <a:rPr lang="fr-FR" dirty="0"/>
              <a:t>EFS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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F109D9-91AB-A135-A391-88FFF1322302}"/>
              </a:ext>
            </a:extLst>
          </p:cNvPr>
          <p:cNvSpPr txBox="1"/>
          <p:nvPr/>
        </p:nvSpPr>
        <p:spPr>
          <a:xfrm>
            <a:off x="6783185" y="2632364"/>
            <a:ext cx="3618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Se réunit quand ?</a:t>
            </a:r>
          </a:p>
          <a:p>
            <a:endParaRPr lang="fr-FR" dirty="0">
              <a:highlight>
                <a:srgbClr val="FFFF00"/>
              </a:highlight>
            </a:endParaRPr>
          </a:p>
          <a:p>
            <a:r>
              <a:rPr lang="fr-FR" dirty="0"/>
              <a:t>Avant la crise :</a:t>
            </a:r>
          </a:p>
          <a:p>
            <a:endParaRPr lang="fr-FR" dirty="0"/>
          </a:p>
          <a:p>
            <a:r>
              <a:rPr lang="fr-FR" dirty="0"/>
              <a:t>2x / an =&gt; printemps de la Cpts, CTS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2EF311-0AC5-A7D1-A70B-B835AE800DE6}"/>
              </a:ext>
            </a:extLst>
          </p:cNvPr>
          <p:cNvSpPr txBox="1"/>
          <p:nvPr/>
        </p:nvSpPr>
        <p:spPr>
          <a:xfrm>
            <a:off x="6783185" y="4649585"/>
            <a:ext cx="476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Comment ? </a:t>
            </a:r>
          </a:p>
          <a:p>
            <a:r>
              <a:rPr lang="fr-FR" dirty="0"/>
              <a:t>En conférence, en présentiel ou en </a:t>
            </a:r>
            <a:r>
              <a:rPr lang="fr-FR" dirty="0" err="1"/>
              <a:t>visio</a:t>
            </a:r>
            <a:endParaRPr lang="fr-FR" dirty="0"/>
          </a:p>
          <a:p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Traçabilité des échanges ?</a:t>
            </a:r>
          </a:p>
          <a:p>
            <a:r>
              <a:rPr lang="fr-FR" dirty="0"/>
              <a:t>CR ou film des </a:t>
            </a:r>
            <a:r>
              <a:rPr lang="fr-FR" dirty="0" err="1"/>
              <a:t>visios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95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01ABEA-13A6-4FCA-9BB0-C5CFF88C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</a:rPr>
              <a:t>FICHE GESTION DE CRISE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5D01F6-FF31-4782-A9EA-542F5409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37639"/>
            <a:ext cx="6780700" cy="4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Ressources humaines : diapositive 10</a:t>
            </a:r>
          </a:p>
        </p:txBody>
      </p:sp>
      <p:grpSp>
        <p:nvGrpSpPr>
          <p:cNvPr id="5" name="Groupe 4" descr="Cette image est une icône représentant une interaction entre trois personnes. 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orme libre 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" name="Forme libre 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8" name="Forme libre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9" name="Forme libre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0" name="Forme libre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1" name="Forme libre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2" name="Forme libre 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3" name="Forme libre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4" name="Forme libre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e 22" descr="Cette image est d’une forme abstrait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orme libre 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Zone de texte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561946" y="4403549"/>
            <a:ext cx="707044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Socle 3 </a:t>
            </a:r>
          </a:p>
          <a:p>
            <a:pPr rtl="0"/>
            <a:r>
              <a:rPr lang="fr-FR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CPTS Tarbes-Adour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BBCB33E-7F5E-4781-9A19-78CB9D36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65" y="337432"/>
            <a:ext cx="1447800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3972653.tgt.Office_63067206_TF33668227_Win32_OJ116571599" id="{FD11E1BC-070E-4A5B-A1C9-27969A4F11ED}" vid="{B8D62659-C132-42C9-B906-A27F86D97C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17EA8-7A9B-4350-B9C2-AA100F76C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0622C-5D03-4258-98D9-CB4F18C7FAD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516AB37-D7B9-4507-B21E-5D459905C6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Ressources humaines, à partir de 24Slides</Template>
  <TotalTime>276</TotalTime>
  <Words>487</Words>
  <Application>Microsoft Office PowerPoint</Application>
  <PresentationFormat>Grand écran</PresentationFormat>
  <Paragraphs>99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gordita</vt:lpstr>
      <vt:lpstr>Segoe UI</vt:lpstr>
      <vt:lpstr>Thème Office</vt:lpstr>
      <vt:lpstr>Ressources humaines : diapositive 1</vt:lpstr>
      <vt:lpstr>Ressources humaines : diapositive 2</vt:lpstr>
      <vt:lpstr>Présentation PowerPoint</vt:lpstr>
      <vt:lpstr>Ressources humaines : diapositive 5</vt:lpstr>
      <vt:lpstr>Ressources humaines : diapositive 4</vt:lpstr>
      <vt:lpstr>LISTE DES TACHES DU PLAN DE CRISE</vt:lpstr>
      <vt:lpstr>Organiser une cellule de crise ?</vt:lpstr>
      <vt:lpstr>FICHE GESTION DE CRISE</vt:lpstr>
      <vt:lpstr>Ressources humaines : diapositive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humaines : diapositive 1</dc:title>
  <dc:creator>carole gavigniaux</dc:creator>
  <cp:lastModifiedBy>CAROLE LAHENS</cp:lastModifiedBy>
  <cp:revision>4</cp:revision>
  <dcterms:created xsi:type="dcterms:W3CDTF">2022-04-10T14:10:53Z</dcterms:created>
  <dcterms:modified xsi:type="dcterms:W3CDTF">2023-09-05T15:04:26Z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